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27"/>
  </p:notes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74" r:id="rId21"/>
    <p:sldId id="275"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p:cViewPr varScale="1">
        <p:scale>
          <a:sx n="108" d="100"/>
          <a:sy n="108" d="100"/>
        </p:scale>
        <p:origin x="9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6979C-5454-6444-8303-3045CEFDCD8D}" type="datetimeFigureOut">
              <a:rPr lang="en-US" smtClean="0"/>
              <a:t>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4F2DF-D2F5-DE4C-932A-0AEC3220BD83}" type="slidenum">
              <a:rPr lang="en-US" smtClean="0"/>
              <a:t>‹#›</a:t>
            </a:fld>
            <a:endParaRPr lang="en-US"/>
          </a:p>
        </p:txBody>
      </p:sp>
    </p:spTree>
    <p:extLst>
      <p:ext uri="{BB962C8B-B14F-4D97-AF65-F5344CB8AC3E}">
        <p14:creationId xmlns:p14="http://schemas.microsoft.com/office/powerpoint/2010/main" val="353623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4F2DF-D2F5-DE4C-932A-0AEC3220BD83}" type="slidenum">
              <a:rPr lang="en-US" smtClean="0"/>
              <a:t>23</a:t>
            </a:fld>
            <a:endParaRPr lang="en-US"/>
          </a:p>
        </p:txBody>
      </p:sp>
    </p:spTree>
    <p:extLst>
      <p:ext uri="{BB962C8B-B14F-4D97-AF65-F5344CB8AC3E}">
        <p14:creationId xmlns:p14="http://schemas.microsoft.com/office/powerpoint/2010/main" val="352046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A119-3A5C-A44C-990F-346B376FA28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2CB5966-1926-5C49-97F0-9C637466B28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CC7AC3C-21E0-0345-A456-5E5112A56FBF}"/>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5" name="Footer Placeholder 4">
            <a:extLst>
              <a:ext uri="{FF2B5EF4-FFF2-40B4-BE49-F238E27FC236}">
                <a16:creationId xmlns:a16="http://schemas.microsoft.com/office/drawing/2014/main" id="{0D10BB74-92CE-4544-9E59-3EDB0F87F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DE08E-C84B-264F-BE9C-87A59BC80ACB}"/>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365388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63D5-1C26-0849-A557-BF0E318C1E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8E684-BCF7-3947-A4C3-68AD4C1913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23151-D8B9-284A-B20D-70CD1744D114}"/>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5" name="Footer Placeholder 4">
            <a:extLst>
              <a:ext uri="{FF2B5EF4-FFF2-40B4-BE49-F238E27FC236}">
                <a16:creationId xmlns:a16="http://schemas.microsoft.com/office/drawing/2014/main" id="{E589FE6A-0455-854D-91B0-0C3C4FAF4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7B553-849F-9D43-952C-B1ECED281376}"/>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86238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562FB-0FDC-EA42-A342-3C69D0E8E1C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8A2A8D-677A-5043-A7BB-3BCCF2C3FDE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ACA08-DD80-0540-AA79-5C3E1231DE6D}"/>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5" name="Footer Placeholder 4">
            <a:extLst>
              <a:ext uri="{FF2B5EF4-FFF2-40B4-BE49-F238E27FC236}">
                <a16:creationId xmlns:a16="http://schemas.microsoft.com/office/drawing/2014/main" id="{80C1771E-9122-634A-98E7-DE2AAD69A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11862-937E-E141-8E4B-51FF2759CC86}"/>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381045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8E5B-58DF-6742-AC91-8190FFB55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6D28A8-C776-AC40-B423-51756F88B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BBE74-448A-C648-AB13-7DC2B788CE0C}"/>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5" name="Footer Placeholder 4">
            <a:extLst>
              <a:ext uri="{FF2B5EF4-FFF2-40B4-BE49-F238E27FC236}">
                <a16:creationId xmlns:a16="http://schemas.microsoft.com/office/drawing/2014/main" id="{48D03A60-AC2B-C646-9E9D-B82BCA697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5485F-2167-8346-9521-3CAE8F40235D}"/>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213280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0C19-E1A0-494A-9EFD-82D0BDA64BB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A9BFAAC-68F1-1A42-B359-1E59315AC9C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A41828-5E7C-484D-95F2-A8FA980EC1E0}"/>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5" name="Footer Placeholder 4">
            <a:extLst>
              <a:ext uri="{FF2B5EF4-FFF2-40B4-BE49-F238E27FC236}">
                <a16:creationId xmlns:a16="http://schemas.microsoft.com/office/drawing/2014/main" id="{05834CDC-EB21-D544-933D-D05F95CC3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08313-B3CE-104B-B359-003B28CB0476}"/>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361394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4074-A6C0-6F42-A2D4-D19799B12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45AF3-8E09-6244-8275-C2CBA20F59E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B174BE-3830-8F44-946E-60F9EC63081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AFD014-14D1-A540-98DA-C4FF3D5BD0D0}"/>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6" name="Footer Placeholder 5">
            <a:extLst>
              <a:ext uri="{FF2B5EF4-FFF2-40B4-BE49-F238E27FC236}">
                <a16:creationId xmlns:a16="http://schemas.microsoft.com/office/drawing/2014/main" id="{95A465C9-A4FA-024F-BE30-F760BE4A0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90F47-A63B-8641-8227-0DDF24659B4C}"/>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272952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69B6-E604-9F43-B228-A1E63D137FE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D2364E-FF60-9743-A539-6E373B3D396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FAAE8A-E71A-7547-97F8-2B0FA8F515B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F535C5-D08F-FE42-B684-D1D50988327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D8B33-E506-524A-9060-C9601B35D0A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DA893-DD4A-8240-ACC0-46B85099AABE}"/>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8" name="Footer Placeholder 7">
            <a:extLst>
              <a:ext uri="{FF2B5EF4-FFF2-40B4-BE49-F238E27FC236}">
                <a16:creationId xmlns:a16="http://schemas.microsoft.com/office/drawing/2014/main" id="{06CC3C4C-8ECA-0F47-9DDA-A3AEBEB03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719025-6539-364E-908E-CC87FB4F5F90}"/>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102034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88FD-4D9D-F74C-BC32-84733AAF0C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C14EC4-2D59-8848-A86C-F17D657A33CC}"/>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4" name="Footer Placeholder 3">
            <a:extLst>
              <a:ext uri="{FF2B5EF4-FFF2-40B4-BE49-F238E27FC236}">
                <a16:creationId xmlns:a16="http://schemas.microsoft.com/office/drawing/2014/main" id="{14A72C27-41EF-554A-9CE9-32ADDA1560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D17A0D-58FC-A844-BFAA-C66294ED216E}"/>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188026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3E4ABD-DA14-5A4E-93F1-3CDF43D8E564}"/>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3" name="Footer Placeholder 2">
            <a:extLst>
              <a:ext uri="{FF2B5EF4-FFF2-40B4-BE49-F238E27FC236}">
                <a16:creationId xmlns:a16="http://schemas.microsoft.com/office/drawing/2014/main" id="{2DE1F630-43F4-D640-88CE-68C60276B0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376EA7-A0F0-0949-BC7E-F5F8C2E810F8}"/>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47392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4AFB-4250-0B48-A27B-A291B48F6E3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353F88F-8CD3-2B4B-BF19-DFF422EFF20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7B6037-7AF4-E34A-83C4-025DBD9069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A3380C-6E19-8144-AB76-9459013A96C6}"/>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6" name="Footer Placeholder 5">
            <a:extLst>
              <a:ext uri="{FF2B5EF4-FFF2-40B4-BE49-F238E27FC236}">
                <a16:creationId xmlns:a16="http://schemas.microsoft.com/office/drawing/2014/main" id="{FC506C46-982A-1F4A-997A-E55CCEA99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284C9-19AD-9F4D-990B-3744BD2E39C7}"/>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301742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A6A4-28E3-FD4F-953C-69E2D998C1A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11785F-2756-BF4B-8F39-E344EBBD651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1A893A4-EF3A-CF46-A82C-C4E3C33946A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86DDB1-4882-0D4A-B0BF-79AA0510840B}"/>
              </a:ext>
            </a:extLst>
          </p:cNvPr>
          <p:cNvSpPr>
            <a:spLocks noGrp="1"/>
          </p:cNvSpPr>
          <p:nvPr>
            <p:ph type="dt" sz="half" idx="10"/>
          </p:nvPr>
        </p:nvSpPr>
        <p:spPr/>
        <p:txBody>
          <a:bodyPr/>
          <a:lstStyle/>
          <a:p>
            <a:fld id="{BBB0DA94-4505-4D74-8399-E60B5A75653E}" type="datetimeFigureOut">
              <a:rPr lang="en-US" smtClean="0"/>
              <a:pPr/>
              <a:t>2/7/2020</a:t>
            </a:fld>
            <a:endParaRPr lang="en-US"/>
          </a:p>
        </p:txBody>
      </p:sp>
      <p:sp>
        <p:nvSpPr>
          <p:cNvPr id="6" name="Footer Placeholder 5">
            <a:extLst>
              <a:ext uri="{FF2B5EF4-FFF2-40B4-BE49-F238E27FC236}">
                <a16:creationId xmlns:a16="http://schemas.microsoft.com/office/drawing/2014/main" id="{CFDAFEE8-2CB0-A44B-A8BE-5FB732087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F9598-FE19-754D-B9F5-F09E714F060E}"/>
              </a:ext>
            </a:extLst>
          </p:cNvPr>
          <p:cNvSpPr>
            <a:spLocks noGrp="1"/>
          </p:cNvSpPr>
          <p:nvPr>
            <p:ph type="sldNum" sz="quarter" idx="12"/>
          </p:nvPr>
        </p:nvSpPr>
        <p:spPr/>
        <p:txBody>
          <a:bodyPr/>
          <a:lstStyle/>
          <a:p>
            <a:fld id="{BF6E3102-3D3B-4936-BBAA-3079DD0D932E}" type="slidenum">
              <a:rPr lang="en-US" smtClean="0"/>
              <a:pPr/>
              <a:t>‹#›</a:t>
            </a:fld>
            <a:endParaRPr lang="en-US"/>
          </a:p>
        </p:txBody>
      </p:sp>
    </p:spTree>
    <p:extLst>
      <p:ext uri="{BB962C8B-B14F-4D97-AF65-F5344CB8AC3E}">
        <p14:creationId xmlns:p14="http://schemas.microsoft.com/office/powerpoint/2010/main" val="249562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54370-A1CE-504F-83AE-2AC6794D3B0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033B06-417B-044D-B060-904B2C89243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8A0E0-E349-8C42-BBFF-3F30500C177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0DA94-4505-4D74-8399-E60B5A75653E}" type="datetimeFigureOut">
              <a:rPr lang="en-US" smtClean="0"/>
              <a:pPr/>
              <a:t>2/7/2020</a:t>
            </a:fld>
            <a:endParaRPr lang="en-US"/>
          </a:p>
        </p:txBody>
      </p:sp>
      <p:sp>
        <p:nvSpPr>
          <p:cNvPr id="5" name="Footer Placeholder 4">
            <a:extLst>
              <a:ext uri="{FF2B5EF4-FFF2-40B4-BE49-F238E27FC236}">
                <a16:creationId xmlns:a16="http://schemas.microsoft.com/office/drawing/2014/main" id="{5A3EA3C5-9EE1-5D4F-99A2-E4F92DF8BEB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3253B3-E743-D64B-BF7E-C96F80D7B66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6E3102-3D3B-4936-BBAA-3079DD0D932E}" type="slidenum">
              <a:rPr lang="en-US" smtClean="0"/>
              <a:pPr/>
              <a:t>‹#›</a:t>
            </a:fld>
            <a:endParaRPr lang="en-US"/>
          </a:p>
        </p:txBody>
      </p:sp>
    </p:spTree>
    <p:extLst>
      <p:ext uri="{BB962C8B-B14F-4D97-AF65-F5344CB8AC3E}">
        <p14:creationId xmlns:p14="http://schemas.microsoft.com/office/powerpoint/2010/main" val="7179521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SCHOOL_SPEED_LIMIT_25_WHEN_CHILDREN_ARE_PRESENT.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warning-sign-slow-traffic-safety-36602/"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commons.wikimedia.org/wiki/File:MUTCD-CA_W50-1.svg"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Airport_Sign.svg"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joelmayward.blogspot.com/2011/03/working-on-resting.html" TargetMode="External"/><Relationship Id="rId5" Type="http://schemas.openxmlformats.org/officeDocument/2006/relationships/image" Target="../media/image21.png"/><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Route_66_(company)"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3" Type="http://schemas.openxmlformats.org/officeDocument/2006/relationships/hyperlink" Target="https://simple.wikipedia.org/wiki/Traffic_light"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foto.com/preview/41-04-73/Red-Traffic-Light"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reefoto.com/preview/41-04-72/Amber-Traffic-Light"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logography.com/archives/2006/09/yellow.html" TargetMode="External"/><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law.stackexchange.com/questions/1322/what-is-the-latest-that-one-can-enter-into-a-right-left-only-lane-in-order-to-m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ocomote.wordpress.com/2009/11/"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www.geograph.ie/photo/2023365"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csessums/5924135129/"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s://mechanics.stackexchange.com/questions/18261/car-slides-on-painted-lines"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illustrations/street-signs-stop-highway-sign-422120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arolinahuddle.com/boards/topic/72211-brake-checking-a-co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United_States_sign_-_4_Way_Stop_Ahead.sv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en.wikipedia.org/wiki/File:Speed_limit_50_sign.svg"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55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3D2006D-4BF9-A04E-BF11-65401E1F2948}"/>
              </a:ext>
            </a:extLst>
          </p:cNvPr>
          <p:cNvSpPr txBox="1"/>
          <p:nvPr/>
        </p:nvSpPr>
        <p:spPr>
          <a:xfrm>
            <a:off x="393192" y="4767072"/>
            <a:ext cx="4945641" cy="1625210"/>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a:solidFill>
                  <a:srgbClr val="FFFFFF"/>
                </a:solidFill>
                <a:latin typeface="+mj-lt"/>
                <a:ea typeface="+mj-ea"/>
                <a:cs typeface="+mj-cs"/>
              </a:rPr>
              <a:t>Lesson Plan Day 2</a:t>
            </a:r>
          </a:p>
        </p:txBody>
      </p:sp>
      <p:pic>
        <p:nvPicPr>
          <p:cNvPr id="5" name="Picture 4" descr="A close up of a clock&#10;&#10;Description automatically generated">
            <a:extLst>
              <a:ext uri="{FF2B5EF4-FFF2-40B4-BE49-F238E27FC236}">
                <a16:creationId xmlns:a16="http://schemas.microsoft.com/office/drawing/2014/main" id="{1B6085B0-8B8E-4C49-944D-7B83E5A5E2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vert="horz" lIns="91440" tIns="45720" rIns="91440" bIns="45720" rtlCol="0" anchor="ctr">
            <a:normAutofit/>
          </a:bodyPr>
          <a:lstStyle/>
          <a:p>
            <a:pPr indent="-228600" defTabSz="914400"/>
            <a:endParaRPr lang="en-US" sz="1700" b="1">
              <a:solidFill>
                <a:srgbClr val="FFFFFF"/>
              </a:solidFill>
            </a:endParaRPr>
          </a:p>
          <a:p>
            <a:pPr indent="-228600" defTabSz="914400"/>
            <a:endParaRPr lang="en-US" sz="1700">
              <a:solidFill>
                <a:srgbClr val="FFFFFF"/>
              </a:solidFill>
            </a:endParaRPr>
          </a:p>
          <a:p>
            <a:pPr indent="-228600" defTabSz="914400"/>
            <a:r>
              <a:rPr lang="en-US" sz="1700">
                <a:solidFill>
                  <a:srgbClr val="FFFFFF"/>
                </a:solidFill>
              </a:rPr>
              <a:t>Power point presentation - 30 min</a:t>
            </a:r>
          </a:p>
          <a:p>
            <a:pPr indent="-228600" defTabSz="914400"/>
            <a:r>
              <a:rPr lang="en-US" sz="1700">
                <a:solidFill>
                  <a:srgbClr val="FFFFFF"/>
                </a:solidFill>
              </a:rPr>
              <a:t>Video– AAA- signs, signals, etc. - 20 min</a:t>
            </a:r>
          </a:p>
          <a:p>
            <a:pPr indent="-228600" defTabSz="914400"/>
            <a:r>
              <a:rPr lang="en-US" sz="1700">
                <a:solidFill>
                  <a:srgbClr val="FFFFFF"/>
                </a:solidFill>
              </a:rPr>
              <a:t>Quiz-  Signs, etc  - 10  min</a:t>
            </a:r>
          </a:p>
          <a:p>
            <a:pPr indent="-228600" defTabSz="914400"/>
            <a:r>
              <a:rPr lang="en-US" sz="1700">
                <a:solidFill>
                  <a:srgbClr val="FFFFFF"/>
                </a:solidFill>
              </a:rPr>
              <a:t>Correct, - 10 min</a:t>
            </a:r>
          </a:p>
          <a:p>
            <a:pPr indent="-228600" defTabSz="914400"/>
            <a:r>
              <a:rPr lang="en-US" sz="1700">
                <a:solidFill>
                  <a:srgbClr val="FFFFFF"/>
                </a:solidFill>
              </a:rPr>
              <a:t>H/O-  Signs, - 10 min</a:t>
            </a:r>
          </a:p>
          <a:p>
            <a:pPr indent="-228600" defTabSz="914400"/>
            <a:r>
              <a:rPr lang="en-US" sz="1700">
                <a:solidFill>
                  <a:srgbClr val="FFFFFF"/>
                </a:solidFill>
              </a:rPr>
              <a:t>Correct H/O, - 10 min</a:t>
            </a:r>
          </a:p>
          <a:p>
            <a:pPr indent="-228600" defTabSz="914400"/>
            <a:endParaRPr lang="en-US" sz="1700">
              <a:solidFill>
                <a:srgbClr val="FFFFFF"/>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B99C248B-47D3-41DF-A1DC-8B38652A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0340" y="458856"/>
            <a:ext cx="5833660" cy="5907457"/>
          </a:xfrm>
          <a:custGeom>
            <a:avLst/>
            <a:gdLst>
              <a:gd name="connsiteX0" fmla="*/ 3727582 w 7778213"/>
              <a:gd name="connsiteY0" fmla="*/ 0 h 5905781"/>
              <a:gd name="connsiteX1" fmla="*/ 7778213 w 7778213"/>
              <a:gd name="connsiteY1" fmla="*/ 0 h 5905781"/>
              <a:gd name="connsiteX2" fmla="*/ 7778213 w 7778213"/>
              <a:gd name="connsiteY2" fmla="*/ 5905761 h 5905781"/>
              <a:gd name="connsiteX3" fmla="*/ 7485321 w 7778213"/>
              <a:gd name="connsiteY3" fmla="*/ 5905761 h 5905781"/>
              <a:gd name="connsiteX4" fmla="*/ 7485321 w 7778213"/>
              <a:gd name="connsiteY4" fmla="*/ 5905762 h 5905781"/>
              <a:gd name="connsiteX5" fmla="*/ 4228895 w 7778213"/>
              <a:gd name="connsiteY5" fmla="*/ 5905762 h 5905781"/>
              <a:gd name="connsiteX6" fmla="*/ 4228895 w 7778213"/>
              <a:gd name="connsiteY6" fmla="*/ 5905780 h 5905781"/>
              <a:gd name="connsiteX7" fmla="*/ 3936003 w 7778213"/>
              <a:gd name="connsiteY7" fmla="*/ 5905780 h 5905781"/>
              <a:gd name="connsiteX8" fmla="*/ 3936003 w 7778213"/>
              <a:gd name="connsiteY8" fmla="*/ 5905781 h 5905781"/>
              <a:gd name="connsiteX9" fmla="*/ 0 w 7778213"/>
              <a:gd name="connsiteY9" fmla="*/ 5905781 h 5905781"/>
              <a:gd name="connsiteX10" fmla="*/ 2796838 w 7778213"/>
              <a:gd name="connsiteY10" fmla="*/ 20 h 5905781"/>
              <a:gd name="connsiteX11" fmla="*/ 3089730 w 7778213"/>
              <a:gd name="connsiteY11" fmla="*/ 20 h 5905781"/>
              <a:gd name="connsiteX12" fmla="*/ 3089730 w 7778213"/>
              <a:gd name="connsiteY12" fmla="*/ 19 h 5905781"/>
              <a:gd name="connsiteX13" fmla="*/ 3434690 w 7778213"/>
              <a:gd name="connsiteY13" fmla="*/ 19 h 5905781"/>
              <a:gd name="connsiteX14" fmla="*/ 3434690 w 7778213"/>
              <a:gd name="connsiteY14" fmla="*/ 1 h 5905781"/>
              <a:gd name="connsiteX15" fmla="*/ 3727582 w 7778213"/>
              <a:gd name="connsiteY15" fmla="*/ 1 h 59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78213" h="5905781">
                <a:moveTo>
                  <a:pt x="3727582" y="0"/>
                </a:moveTo>
                <a:lnTo>
                  <a:pt x="7778213" y="0"/>
                </a:lnTo>
                <a:lnTo>
                  <a:pt x="7778213" y="5905761"/>
                </a:lnTo>
                <a:lnTo>
                  <a:pt x="7485321" y="5905761"/>
                </a:lnTo>
                <a:lnTo>
                  <a:pt x="7485321" y="5905762"/>
                </a:lnTo>
                <a:lnTo>
                  <a:pt x="4228895" y="5905762"/>
                </a:lnTo>
                <a:lnTo>
                  <a:pt x="4228895" y="5905780"/>
                </a:lnTo>
                <a:lnTo>
                  <a:pt x="3936003" y="5905780"/>
                </a:lnTo>
                <a:lnTo>
                  <a:pt x="3936003" y="5905781"/>
                </a:lnTo>
                <a:lnTo>
                  <a:pt x="0" y="5905781"/>
                </a:lnTo>
                <a:lnTo>
                  <a:pt x="2796838" y="20"/>
                </a:lnTo>
                <a:lnTo>
                  <a:pt x="3089730" y="20"/>
                </a:lnTo>
                <a:lnTo>
                  <a:pt x="3089730" y="19"/>
                </a:lnTo>
                <a:lnTo>
                  <a:pt x="3434690" y="19"/>
                </a:lnTo>
                <a:lnTo>
                  <a:pt x="3434690" y="1"/>
                </a:lnTo>
                <a:lnTo>
                  <a:pt x="3727582"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Freeform: Shape 101">
            <a:extLst>
              <a:ext uri="{FF2B5EF4-FFF2-40B4-BE49-F238E27FC236}">
                <a16:creationId xmlns:a16="http://schemas.microsoft.com/office/drawing/2014/main" id="{DF0924E5-8F0D-47CB-B59E-155AFCF8C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8858"/>
            <a:ext cx="5077483" cy="5907437"/>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p:cNvSpPr>
            <a:spLocks noGrp="1"/>
          </p:cNvSpPr>
          <p:nvPr>
            <p:ph type="title"/>
          </p:nvPr>
        </p:nvSpPr>
        <p:spPr>
          <a:xfrm>
            <a:off x="628650" y="914400"/>
            <a:ext cx="3207948" cy="1097280"/>
          </a:xfrm>
        </p:spPr>
        <p:style>
          <a:lnRef idx="1">
            <a:schemeClr val="dk1"/>
          </a:lnRef>
          <a:fillRef idx="2">
            <a:schemeClr val="dk1"/>
          </a:fillRef>
          <a:effectRef idx="1">
            <a:schemeClr val="dk1"/>
          </a:effectRef>
          <a:fontRef idx="minor">
            <a:schemeClr val="dk1"/>
          </a:fontRef>
        </p:style>
        <p:txBody>
          <a:bodyPr>
            <a:normAutofit/>
          </a:bodyPr>
          <a:lstStyle/>
          <a:p>
            <a:pPr algn="ctr"/>
            <a:r>
              <a:rPr lang="en-US" b="1" dirty="0">
                <a:solidFill>
                  <a:srgbClr val="FFFFFF"/>
                </a:solidFill>
              </a:rPr>
              <a:t>Special Speed Signs</a:t>
            </a:r>
          </a:p>
        </p:txBody>
      </p:sp>
      <p:sp>
        <p:nvSpPr>
          <p:cNvPr id="3" name="Content Placeholder 2"/>
          <p:cNvSpPr>
            <a:spLocks noGrp="1"/>
          </p:cNvSpPr>
          <p:nvPr>
            <p:ph idx="1"/>
          </p:nvPr>
        </p:nvSpPr>
        <p:spPr>
          <a:xfrm>
            <a:off x="628649" y="2331720"/>
            <a:ext cx="2638606" cy="3344461"/>
          </a:xfrm>
        </p:spPr>
        <p:style>
          <a:lnRef idx="1">
            <a:schemeClr val="dk1"/>
          </a:lnRef>
          <a:fillRef idx="2">
            <a:schemeClr val="dk1"/>
          </a:fillRef>
          <a:effectRef idx="1">
            <a:schemeClr val="dk1"/>
          </a:effectRef>
          <a:fontRef idx="minor">
            <a:schemeClr val="dk1"/>
          </a:fontRef>
        </p:style>
        <p:txBody>
          <a:bodyPr anchor="t">
            <a:normAutofit fontScale="92500" lnSpcReduction="20000"/>
          </a:bodyPr>
          <a:lstStyle/>
          <a:p>
            <a:pPr>
              <a:buNone/>
            </a:pPr>
            <a:r>
              <a:rPr lang="en-US" sz="1200" dirty="0"/>
              <a:t>	</a:t>
            </a:r>
          </a:p>
          <a:p>
            <a:pPr>
              <a:buNone/>
            </a:pPr>
            <a:r>
              <a:rPr lang="en-US" sz="1200" dirty="0"/>
              <a:t>	</a:t>
            </a:r>
            <a:r>
              <a:rPr lang="en-US" sz="1500" b="1" dirty="0"/>
              <a:t>Minimum Speed Limits </a:t>
            </a:r>
            <a:r>
              <a:rPr lang="en-US" sz="1500" dirty="0"/>
              <a:t>are set on some roadway ways to keep traffic moving safely.</a:t>
            </a:r>
          </a:p>
          <a:p>
            <a:pPr>
              <a:buNone/>
            </a:pPr>
            <a:endParaRPr lang="en-US" sz="1500" dirty="0"/>
          </a:p>
          <a:p>
            <a:pPr>
              <a:buNone/>
            </a:pPr>
            <a:r>
              <a:rPr lang="en-US" sz="1500" dirty="0"/>
              <a:t>	</a:t>
            </a:r>
            <a:r>
              <a:rPr lang="en-US" sz="1500" b="1" dirty="0"/>
              <a:t>Advisory Speed Limits </a:t>
            </a:r>
            <a:r>
              <a:rPr lang="en-US" sz="1500" dirty="0"/>
              <a:t>are set for special conditions such as sharp curves.</a:t>
            </a:r>
          </a:p>
          <a:p>
            <a:pPr>
              <a:buNone/>
            </a:pPr>
            <a:endParaRPr lang="en-US" sz="1500" dirty="0"/>
          </a:p>
          <a:p>
            <a:pPr>
              <a:buNone/>
            </a:pPr>
            <a:r>
              <a:rPr lang="en-US" sz="1500" dirty="0"/>
              <a:t>	</a:t>
            </a:r>
            <a:r>
              <a:rPr lang="en-US" sz="1500" b="1" dirty="0"/>
              <a:t>Special Speed Limits </a:t>
            </a:r>
            <a:r>
              <a:rPr lang="en-US" sz="1500" dirty="0"/>
              <a:t>are set for different times of the  day.  For example, school zones have special speed limits when children are present or during school hours.  Night driving speed limits may be lower than daylight limits.	</a:t>
            </a:r>
          </a:p>
        </p:txBody>
      </p:sp>
      <p:pic>
        <p:nvPicPr>
          <p:cNvPr id="52" name="Picture 51" descr="A close up of a sign&#10;&#10;Description automatically generated">
            <a:extLst>
              <a:ext uri="{FF2B5EF4-FFF2-40B4-BE49-F238E27FC236}">
                <a16:creationId xmlns:a16="http://schemas.microsoft.com/office/drawing/2014/main" id="{1B646D44-4867-2C41-8C15-C2E5B5999770}"/>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09093" y="1466492"/>
            <a:ext cx="2169543" cy="4339086"/>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1" name="Picture 10">
            <a:extLst>
              <a:ext uri="{FF2B5EF4-FFF2-40B4-BE49-F238E27FC236}">
                <a16:creationId xmlns:a16="http://schemas.microsoft.com/office/drawing/2014/main" id="{7DD2194C-2BDF-9246-A17C-1B80C5B021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7636" y="1151246"/>
            <a:ext cx="6480952" cy="3386298"/>
          </a:xfrm>
          <a:prstGeom prst="rect">
            <a:avLst/>
          </a:prstGeom>
        </p:spPr>
      </p:pic>
      <p:sp>
        <p:nvSpPr>
          <p:cNvPr id="18" name="Rectangle 17">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101785" y="5010912"/>
            <a:ext cx="5232654" cy="1344168"/>
          </a:xfrm>
        </p:spPr>
        <p:txBody>
          <a:bodyPr anchor="ctr">
            <a:normAutofit/>
          </a:bodyPr>
          <a:lstStyle/>
          <a:p>
            <a:pPr>
              <a:buNone/>
            </a:pPr>
            <a:r>
              <a:rPr lang="en-US" sz="1500" dirty="0">
                <a:solidFill>
                  <a:schemeClr val="bg1"/>
                </a:solidFill>
              </a:rPr>
              <a:t>	</a:t>
            </a:r>
          </a:p>
          <a:p>
            <a:pPr>
              <a:buNone/>
            </a:pPr>
            <a:r>
              <a:rPr lang="en-US" sz="1500" dirty="0">
                <a:solidFill>
                  <a:schemeClr val="bg1"/>
                </a:solidFill>
              </a:rPr>
              <a:t>	</a:t>
            </a:r>
          </a:p>
        </p:txBody>
      </p:sp>
      <p:sp>
        <p:nvSpPr>
          <p:cNvPr id="2" name="TextBox 1">
            <a:extLst>
              <a:ext uri="{FF2B5EF4-FFF2-40B4-BE49-F238E27FC236}">
                <a16:creationId xmlns:a16="http://schemas.microsoft.com/office/drawing/2014/main" id="{B97FFBD6-035A-264F-82BD-3328347E88E4}"/>
              </a:ext>
            </a:extLst>
          </p:cNvPr>
          <p:cNvSpPr txBox="1"/>
          <p:nvPr/>
        </p:nvSpPr>
        <p:spPr>
          <a:xfrm>
            <a:off x="3252935" y="163202"/>
            <a:ext cx="2930354" cy="584775"/>
          </a:xfrm>
          <a:prstGeom prst="rect">
            <a:avLst/>
          </a:prstGeom>
          <a:noFill/>
        </p:spPr>
        <p:txBody>
          <a:bodyPr wrap="none" rtlCol="0">
            <a:spAutoFit/>
          </a:bodyPr>
          <a:lstStyle/>
          <a:p>
            <a:pPr>
              <a:spcAft>
                <a:spcPts val="600"/>
              </a:spcAft>
            </a:pPr>
            <a:r>
              <a:rPr lang="en-US" sz="3200" dirty="0"/>
              <a:t>Regulatory Signs</a:t>
            </a:r>
          </a:p>
        </p:txBody>
      </p:sp>
      <p:sp>
        <p:nvSpPr>
          <p:cNvPr id="4" name="TextBox 3">
            <a:extLst>
              <a:ext uri="{FF2B5EF4-FFF2-40B4-BE49-F238E27FC236}">
                <a16:creationId xmlns:a16="http://schemas.microsoft.com/office/drawing/2014/main" id="{218D2F56-0E66-D149-9B8E-93458BBA2AC3}"/>
              </a:ext>
            </a:extLst>
          </p:cNvPr>
          <p:cNvSpPr txBox="1"/>
          <p:nvPr/>
        </p:nvSpPr>
        <p:spPr>
          <a:xfrm>
            <a:off x="241173" y="5183788"/>
            <a:ext cx="2721645" cy="1323439"/>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1400" dirty="0">
                <a:solidFill>
                  <a:schemeClr val="bg1"/>
                </a:solidFill>
              </a:rPr>
              <a:t>Direct traffic to turn or go straight</a:t>
            </a:r>
          </a:p>
          <a:p>
            <a:pPr marL="742950" lvl="1" indent="-285750">
              <a:spcAft>
                <a:spcPts val="600"/>
              </a:spcAft>
              <a:buFont typeface="Arial" panose="020B0604020202020204" pitchFamily="34" charset="0"/>
              <a:buChar char="•"/>
            </a:pPr>
            <a:r>
              <a:rPr lang="en-US" sz="1400" dirty="0">
                <a:solidFill>
                  <a:schemeClr val="bg1"/>
                </a:solidFill>
              </a:rPr>
              <a:t>Direct one-way traffic</a:t>
            </a:r>
          </a:p>
          <a:p>
            <a:pPr marL="742950" lvl="1" indent="-285750">
              <a:spcAft>
                <a:spcPts val="600"/>
              </a:spcAft>
              <a:buFont typeface="Arial" panose="020B0604020202020204" pitchFamily="34" charset="0"/>
              <a:buChar char="•"/>
            </a:pPr>
            <a:r>
              <a:rPr lang="en-US" sz="1400" dirty="0">
                <a:solidFill>
                  <a:schemeClr val="bg1"/>
                </a:solidFill>
              </a:rPr>
              <a:t>Control parking &amp; passing</a:t>
            </a:r>
          </a:p>
        </p:txBody>
      </p:sp>
      <p:sp>
        <p:nvSpPr>
          <p:cNvPr id="14" name="TextBox 13">
            <a:extLst>
              <a:ext uri="{FF2B5EF4-FFF2-40B4-BE49-F238E27FC236}">
                <a16:creationId xmlns:a16="http://schemas.microsoft.com/office/drawing/2014/main" id="{16541664-B4D6-4448-8371-4D131C8D1BFE}"/>
              </a:ext>
            </a:extLst>
          </p:cNvPr>
          <p:cNvSpPr txBox="1"/>
          <p:nvPr/>
        </p:nvSpPr>
        <p:spPr>
          <a:xfrm>
            <a:off x="3124200" y="4953000"/>
            <a:ext cx="5638779" cy="193899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chemeClr val="bg1"/>
                </a:solidFill>
              </a:rPr>
              <a:t>Regulatory traffic signs are white with black or red letters instructing road users what they must or must not do under certain conditions.</a:t>
            </a:r>
          </a:p>
          <a:p>
            <a:pPr marL="285750" indent="-285750">
              <a:spcAft>
                <a:spcPts val="600"/>
              </a:spcAft>
              <a:buFont typeface="Arial" panose="020B0604020202020204" pitchFamily="34" charset="0"/>
              <a:buChar char="•"/>
            </a:pPr>
            <a:r>
              <a:rPr lang="en-US" sz="1600" dirty="0">
                <a:solidFill>
                  <a:schemeClr val="bg1"/>
                </a:solidFill>
              </a:rPr>
              <a:t>Regulatory signs indicate and reinforce traffic laws and regulations which apply either permanently or at specified times or places.</a:t>
            </a:r>
          </a:p>
          <a:p>
            <a:pPr>
              <a:spcAft>
                <a:spcPts val="600"/>
              </a:spcAft>
            </a:pPr>
            <a:endParaRPr lang="en-US" sz="14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yellow sign with black text&#10;&#10;Description automatically generated">
            <a:extLst>
              <a:ext uri="{FF2B5EF4-FFF2-40B4-BE49-F238E27FC236}">
                <a16:creationId xmlns:a16="http://schemas.microsoft.com/office/drawing/2014/main" id="{D5368E4C-F10D-5243-B328-2BC11F0F686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61414" y="499659"/>
            <a:ext cx="2747048" cy="2747048"/>
          </a:xfrm>
          <a:prstGeom prst="rect">
            <a:avLst/>
          </a:prstGeom>
        </p:spPr>
      </p:pic>
      <p:cxnSp>
        <p:nvCxnSpPr>
          <p:cNvPr id="19" name="Straight Connector 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sign&#10;&#10;Description automatically generated">
            <a:extLst>
              <a:ext uri="{FF2B5EF4-FFF2-40B4-BE49-F238E27FC236}">
                <a16:creationId xmlns:a16="http://schemas.microsoft.com/office/drawing/2014/main" id="{2C27E69F-1737-4C47-9211-B8E4B48D7959}"/>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361414" y="3610803"/>
            <a:ext cx="2747048" cy="2747048"/>
          </a:xfrm>
          <a:prstGeom prst="rect">
            <a:avLst/>
          </a:prstGeom>
        </p:spPr>
      </p:pic>
      <p:sp>
        <p:nvSpPr>
          <p:cNvPr id="3" name="Content Placeholder 2"/>
          <p:cNvSpPr>
            <a:spLocks noGrp="1"/>
          </p:cNvSpPr>
          <p:nvPr>
            <p:ph idx="1"/>
          </p:nvPr>
        </p:nvSpPr>
        <p:spPr>
          <a:xfrm>
            <a:off x="3973321" y="2799889"/>
            <a:ext cx="4310390" cy="2987543"/>
          </a:xfrm>
        </p:spPr>
        <p:txBody>
          <a:bodyPr anchor="t">
            <a:normAutofit/>
          </a:bodyPr>
          <a:lstStyle/>
          <a:p>
            <a:pPr>
              <a:buNone/>
            </a:pPr>
            <a:endParaRPr lang="en-US" sz="1900" dirty="0">
              <a:solidFill>
                <a:srgbClr val="FFFFFF"/>
              </a:solidFill>
            </a:endParaRPr>
          </a:p>
          <a:p>
            <a:pPr>
              <a:buNone/>
            </a:pPr>
            <a:r>
              <a:rPr lang="en-US" sz="1900" dirty="0">
                <a:solidFill>
                  <a:srgbClr val="FFFFFF"/>
                </a:solidFill>
              </a:rPr>
              <a:t>	Warning signs have black symbols or lettering on a yellow background.</a:t>
            </a:r>
          </a:p>
          <a:p>
            <a:pPr>
              <a:buNone/>
            </a:pPr>
            <a:r>
              <a:rPr lang="en-US" sz="1900" dirty="0">
                <a:solidFill>
                  <a:srgbClr val="FFFFFF"/>
                </a:solidFill>
              </a:rPr>
              <a:t>	A warning sign can help you avoid surprise situations.  </a:t>
            </a:r>
          </a:p>
          <a:p>
            <a:pPr>
              <a:buNone/>
            </a:pPr>
            <a:r>
              <a:rPr lang="en-US" sz="1900" dirty="0">
                <a:solidFill>
                  <a:srgbClr val="FFFFFF"/>
                </a:solidFill>
              </a:rPr>
              <a:t>	Most warning signs are diamond-shaped.  </a:t>
            </a:r>
          </a:p>
          <a:p>
            <a:pPr>
              <a:buNone/>
            </a:pPr>
            <a:r>
              <a:rPr lang="en-US" sz="1900" dirty="0">
                <a:solidFill>
                  <a:srgbClr val="FFFFFF"/>
                </a:solidFill>
              </a:rPr>
              <a:t>	</a:t>
            </a:r>
          </a:p>
        </p:txBody>
      </p:sp>
      <p:sp>
        <p:nvSpPr>
          <p:cNvPr id="14" name="TextBox 13">
            <a:extLst>
              <a:ext uri="{FF2B5EF4-FFF2-40B4-BE49-F238E27FC236}">
                <a16:creationId xmlns:a16="http://schemas.microsoft.com/office/drawing/2014/main" id="{175B5CF9-425A-4A4E-8A53-966218BAD912}"/>
              </a:ext>
            </a:extLst>
          </p:cNvPr>
          <p:cNvSpPr txBox="1"/>
          <p:nvPr/>
        </p:nvSpPr>
        <p:spPr>
          <a:xfrm>
            <a:off x="4572000" y="1066800"/>
            <a:ext cx="2922404" cy="1323439"/>
          </a:xfrm>
          <a:prstGeom prst="rect">
            <a:avLst/>
          </a:prstGeom>
          <a:noFill/>
        </p:spPr>
        <p:txBody>
          <a:bodyPr wrap="square" rtlCol="0">
            <a:spAutoFit/>
          </a:bodyPr>
          <a:lstStyle/>
          <a:p>
            <a:pPr algn="ctr"/>
            <a:r>
              <a:rPr lang="en-US" sz="4000" dirty="0">
                <a:solidFill>
                  <a:schemeClr val="bg1"/>
                </a:solidFill>
              </a:rPr>
              <a:t>Warning Signs</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9" name="Rectangle 10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C9B8E3A-A9B6-A144-A553-8E5A082C12B1}"/>
              </a:ext>
            </a:extLst>
          </p:cNvPr>
          <p:cNvSpPr txBox="1"/>
          <p:nvPr/>
        </p:nvSpPr>
        <p:spPr>
          <a:xfrm>
            <a:off x="482601" y="623392"/>
            <a:ext cx="2522980" cy="1607060"/>
          </a:xfrm>
          <a:prstGeom prst="rect">
            <a:avLst/>
          </a:prstGeom>
          <a:noFill/>
          <a:ln w="19050">
            <a:solidFill>
              <a:schemeClr val="tx1"/>
            </a:solidFill>
          </a:ln>
        </p:spPr>
        <p:txBody>
          <a:bodyPr vert="horz" wrap="square" lIns="91440" tIns="45720" rIns="91440" bIns="45720" rtlCol="0" anchor="ctr">
            <a:normAutofit/>
          </a:bodyPr>
          <a:lstStyle/>
          <a:p>
            <a:pPr algn="ctr">
              <a:lnSpc>
                <a:spcPct val="90000"/>
              </a:lnSpc>
              <a:spcBef>
                <a:spcPct val="0"/>
              </a:spcBef>
              <a:spcAft>
                <a:spcPts val="600"/>
              </a:spcAft>
            </a:pPr>
            <a:r>
              <a:rPr lang="en-US" sz="3200" b="1" kern="1200" dirty="0">
                <a:solidFill>
                  <a:schemeClr val="tx1"/>
                </a:solidFill>
                <a:latin typeface="+mj-lt"/>
                <a:ea typeface="+mj-ea"/>
                <a:cs typeface="+mj-cs"/>
              </a:rPr>
              <a:t>School Zone Signs</a:t>
            </a:r>
          </a:p>
        </p:txBody>
      </p:sp>
      <p:sp>
        <p:nvSpPr>
          <p:cNvPr id="3" name="Content Placeholder 2"/>
          <p:cNvSpPr>
            <a:spLocks noGrp="1"/>
          </p:cNvSpPr>
          <p:nvPr>
            <p:ph idx="1"/>
          </p:nvPr>
        </p:nvSpPr>
        <p:spPr>
          <a:xfrm>
            <a:off x="482601" y="2638043"/>
            <a:ext cx="2522980" cy="3415623"/>
          </a:xfrm>
        </p:spPr>
        <p:txBody>
          <a:bodyPr vert="horz" lIns="91440" tIns="45720" rIns="91440" bIns="45720" rtlCol="0">
            <a:normAutofit/>
          </a:bodyPr>
          <a:lstStyle/>
          <a:p>
            <a:pPr indent="-228600" defTabSz="914400"/>
            <a:endParaRPr lang="en-US" sz="1700" dirty="0"/>
          </a:p>
          <a:p>
            <a:pPr marL="0" indent="-228600" defTabSz="914400"/>
            <a:endParaRPr lang="en-US" sz="1700" dirty="0"/>
          </a:p>
          <a:p>
            <a:pPr marL="0" indent="0" algn="ctr" defTabSz="914400">
              <a:buNone/>
            </a:pPr>
            <a:endParaRPr lang="en-US" sz="1800" dirty="0"/>
          </a:p>
          <a:p>
            <a:pPr marL="0" indent="0" algn="ctr" defTabSz="914400">
              <a:buNone/>
            </a:pPr>
            <a:r>
              <a:rPr lang="en-US" sz="1800" dirty="0"/>
              <a:t>A school zone is portions or a street or highway near a school that is subject to special speed limits.</a:t>
            </a:r>
          </a:p>
          <a:p>
            <a:pPr indent="-228600" defTabSz="914400"/>
            <a:endParaRPr lang="en-US" sz="1700" dirty="0"/>
          </a:p>
        </p:txBody>
      </p:sp>
      <p:pic>
        <p:nvPicPr>
          <p:cNvPr id="5" name="Picture 4">
            <a:extLst>
              <a:ext uri="{FF2B5EF4-FFF2-40B4-BE49-F238E27FC236}">
                <a16:creationId xmlns:a16="http://schemas.microsoft.com/office/drawing/2014/main" id="{69A245F3-61AA-B744-BE56-308FCC34441B}"/>
              </a:ext>
            </a:extLst>
          </p:cNvPr>
          <p:cNvPicPr>
            <a:picLocks noChangeAspect="1"/>
          </p:cNvPicPr>
          <p:nvPr/>
        </p:nvPicPr>
        <p:blipFill>
          <a:blip r:embed="rId2"/>
          <a:stretch>
            <a:fillRect/>
          </a:stretch>
        </p:blipFill>
        <p:spPr>
          <a:xfrm>
            <a:off x="3990975" y="643467"/>
            <a:ext cx="4652771" cy="5410199"/>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5C50B-D35B-EE4E-84FA-11B15049BED4}"/>
              </a:ext>
            </a:extLst>
          </p:cNvPr>
          <p:cNvSpPr txBox="1"/>
          <p:nvPr/>
        </p:nvSpPr>
        <p:spPr>
          <a:xfrm>
            <a:off x="4540251" y="803325"/>
            <a:ext cx="3985902"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chemeClr val="tx1"/>
                </a:solidFill>
                <a:latin typeface="+mj-lt"/>
                <a:ea typeface="+mj-ea"/>
                <a:cs typeface="+mj-cs"/>
              </a:rPr>
              <a:t>Construction Signs</a:t>
            </a:r>
          </a:p>
        </p:txBody>
      </p:sp>
      <p:sp>
        <p:nvSpPr>
          <p:cNvPr id="14340" name="Freeform: Shape 73">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9122"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1" name="Freeform: Shape 74">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51850"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38" name="Picture 2" descr="http://images.buycostumes.com/mgen/merchandiser/22168.jpg"/>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41299" y="1022571"/>
            <a:ext cx="2876616" cy="2876616"/>
          </a:xfrm>
          <a:prstGeom prst="rect">
            <a:avLst/>
          </a:prstGeom>
          <a:noFill/>
        </p:spPr>
      </p:pic>
      <p:sp>
        <p:nvSpPr>
          <p:cNvPr id="3" name="Content Placeholder 2"/>
          <p:cNvSpPr>
            <a:spLocks noGrp="1"/>
          </p:cNvSpPr>
          <p:nvPr>
            <p:ph idx="1"/>
          </p:nvPr>
        </p:nvSpPr>
        <p:spPr>
          <a:xfrm>
            <a:off x="4540250" y="2279018"/>
            <a:ext cx="3985907" cy="3375920"/>
          </a:xfrm>
        </p:spPr>
        <p:txBody>
          <a:bodyPr vert="horz" lIns="91440" tIns="45720" rIns="91440" bIns="45720" rtlCol="0" anchor="t">
            <a:normAutofit/>
          </a:bodyPr>
          <a:lstStyle/>
          <a:p>
            <a:pPr indent="-228600" defTabSz="914400"/>
            <a:endParaRPr lang="en-US" sz="1600" dirty="0"/>
          </a:p>
          <a:p>
            <a:pPr marL="0" indent="0" defTabSz="914400">
              <a:buNone/>
            </a:pPr>
            <a:r>
              <a:rPr lang="en-US" sz="1600" dirty="0"/>
              <a:t>A construction sign acts as an expression of notification through the application of physical, identifiable, and textual displays designating the required adherence to standards and practices within the perimeters of a construction zone. </a:t>
            </a:r>
          </a:p>
          <a:p>
            <a:pPr indent="-228600" defTabSz="914400"/>
            <a:endParaRPr lang="en-US" sz="1600" dirty="0"/>
          </a:p>
          <a:p>
            <a:pPr indent="-228600" defTabSz="914400"/>
            <a:r>
              <a:rPr lang="en-US" sz="1600" dirty="0"/>
              <a:t>Orange in color, generally in a diamond or rectangular shape. </a:t>
            </a:r>
          </a:p>
          <a:p>
            <a:pPr indent="-228600" defTabSz="914400"/>
            <a:r>
              <a:rPr lang="en-US" sz="1600" dirty="0"/>
              <a:t>Orange, triangular warning signs might be used on a construction vehicle to warn that the vehicle is slow-moving.</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142DFA-C2D8-8745-8455-1CAC36D34C4A}"/>
              </a:ext>
            </a:extLst>
          </p:cNvPr>
          <p:cNvSpPr txBox="1"/>
          <p:nvPr/>
        </p:nvSpPr>
        <p:spPr>
          <a:xfrm>
            <a:off x="1135719" y="513612"/>
            <a:ext cx="7420599" cy="103121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kern="1200">
                <a:solidFill>
                  <a:schemeClr val="tx1"/>
                </a:solidFill>
                <a:latin typeface="+mj-lt"/>
                <a:ea typeface="+mj-ea"/>
                <a:cs typeface="+mj-cs"/>
              </a:rPr>
              <a:t>Railroad Signs</a:t>
            </a:r>
            <a:endParaRPr lang="en-US" sz="4400" b="1" kern="1200" dirty="0">
              <a:solidFill>
                <a:schemeClr val="tx1"/>
              </a:solidFill>
              <a:latin typeface="+mj-lt"/>
              <a:ea typeface="+mj-ea"/>
              <a:cs typeface="+mj-cs"/>
            </a:endParaRPr>
          </a:p>
        </p:txBody>
      </p:sp>
      <p:pic>
        <p:nvPicPr>
          <p:cNvPr id="13314" name="Picture 2" descr="http://www.hrtrains.com/images/rrcrossbucks.jpg"/>
          <p:cNvPicPr>
            <a:picLocks noChangeAspect="1" noChangeArrowheads="1"/>
          </p:cNvPicPr>
          <p:nvPr/>
        </p:nvPicPr>
        <p:blipFill>
          <a:blip r:embed="rId2"/>
          <a:stretch>
            <a:fillRect/>
          </a:stretch>
        </p:blipFill>
        <p:spPr bwMode="auto">
          <a:xfrm>
            <a:off x="1135719" y="2854729"/>
            <a:ext cx="3802037" cy="2224191"/>
          </a:xfrm>
          <a:prstGeom prst="rect">
            <a:avLst/>
          </a:prstGeom>
          <a:noFill/>
        </p:spPr>
      </p:pic>
      <p:sp>
        <p:nvSpPr>
          <p:cNvPr id="71" name="Freeform: Shape 7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3" name="Freeform: Shape 7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836028" y="1884045"/>
            <a:ext cx="2850771" cy="4166640"/>
          </a:xfrm>
          <a:solidFill>
            <a:schemeClr val="tx1">
              <a:lumMod val="65000"/>
              <a:lumOff val="35000"/>
            </a:schemeClr>
          </a:solidFill>
        </p:spPr>
        <p:txBody>
          <a:bodyPr vert="horz" lIns="91440" tIns="45720" rIns="91440" bIns="45720" rtlCol="0" anchor="ctr">
            <a:normAutofit/>
          </a:bodyPr>
          <a:lstStyle/>
          <a:p>
            <a:pPr marL="0" indent="0" algn="ctr" defTabSz="914400">
              <a:buNone/>
            </a:pPr>
            <a:r>
              <a:rPr lang="en-US" sz="1600" dirty="0"/>
              <a:t>These marking warn you to be aware of the crossing ahead and to pay particular attention to the possible approach of a train.</a:t>
            </a:r>
          </a:p>
          <a:p>
            <a:pPr indent="-228600" defTabSz="914400"/>
            <a:r>
              <a:rPr lang="en-US" sz="1600" dirty="0"/>
              <a:t>A round, yellow sign with a black “X” and “RR” warns of a railroad crossing ahead.  </a:t>
            </a:r>
          </a:p>
          <a:p>
            <a:pPr indent="-228600" defTabSz="914400"/>
            <a:r>
              <a:rPr lang="en-US" sz="1600" dirty="0"/>
              <a:t>This sign is posted 250 feet before a railroad crossing in an urban area.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5B395F-4020-ED42-B060-4752A69EE34B}"/>
              </a:ext>
            </a:extLst>
          </p:cNvPr>
          <p:cNvSpPr txBox="1"/>
          <p:nvPr/>
        </p:nvSpPr>
        <p:spPr>
          <a:xfrm>
            <a:off x="628650" y="723578"/>
            <a:ext cx="3446303" cy="164550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Guide Signs</a:t>
            </a:r>
          </a:p>
        </p:txBody>
      </p:sp>
      <p:sp>
        <p:nvSpPr>
          <p:cNvPr id="3" name="Content Placeholder 2"/>
          <p:cNvSpPr>
            <a:spLocks noGrp="1"/>
          </p:cNvSpPr>
          <p:nvPr>
            <p:ph idx="1"/>
          </p:nvPr>
        </p:nvSpPr>
        <p:spPr>
          <a:xfrm>
            <a:off x="628650" y="2548467"/>
            <a:ext cx="3446303" cy="3628495"/>
          </a:xfrm>
        </p:spPr>
        <p:txBody>
          <a:bodyPr vert="horz" lIns="91440" tIns="45720" rIns="91440" bIns="45720" rtlCol="0">
            <a:normAutofit/>
          </a:bodyPr>
          <a:lstStyle/>
          <a:p>
            <a:pPr marL="0" indent="0" algn="ctr" defTabSz="914400">
              <a:buNone/>
            </a:pPr>
            <a:endParaRPr lang="en-US" sz="1700" dirty="0"/>
          </a:p>
          <a:p>
            <a:pPr marL="0" indent="0" algn="ctr" defTabSz="914400">
              <a:buNone/>
            </a:pPr>
            <a:r>
              <a:rPr lang="en-US" sz="1700" dirty="0"/>
              <a:t>A guide sign provides a variety of information.  </a:t>
            </a:r>
          </a:p>
          <a:p>
            <a:pPr marL="0" indent="0" algn="ctr" defTabSz="914400">
              <a:buNone/>
            </a:pPr>
            <a:endParaRPr lang="en-US" sz="1700" dirty="0"/>
          </a:p>
          <a:p>
            <a:pPr indent="-228600" defTabSz="914400"/>
            <a:r>
              <a:rPr lang="en-US" sz="1700" dirty="0"/>
              <a:t>Routes </a:t>
            </a:r>
          </a:p>
          <a:p>
            <a:pPr indent="-228600" defTabSz="914400"/>
            <a:r>
              <a:rPr lang="en-US" sz="1700" dirty="0"/>
              <a:t>Intersections</a:t>
            </a:r>
          </a:p>
          <a:p>
            <a:pPr indent="-228600" defTabSz="914400"/>
            <a:r>
              <a:rPr lang="en-US" sz="1700" dirty="0"/>
              <a:t>Service Areas </a:t>
            </a:r>
          </a:p>
          <a:p>
            <a:pPr indent="-228600" defTabSz="914400"/>
            <a:r>
              <a:rPr lang="en-US" sz="1700" dirty="0"/>
              <a:t>Information</a:t>
            </a:r>
          </a:p>
          <a:p>
            <a:pPr indent="-228600" defTabSz="914400"/>
            <a:r>
              <a:rPr lang="en-US" sz="1700" dirty="0"/>
              <a:t>Points of interest</a:t>
            </a:r>
          </a:p>
        </p:txBody>
      </p:sp>
      <p:sp>
        <p:nvSpPr>
          <p:cNvPr id="139" name="Rectangle 138">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8243" y="3474720"/>
            <a:ext cx="4575685"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9688" y="0"/>
            <a:ext cx="4644311"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225171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D685990F-BABB-C94D-B0B7-19522D43B9FC}"/>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815681" y="797572"/>
            <a:ext cx="1773237" cy="1788138"/>
          </a:xfrm>
          <a:prstGeom prst="rect">
            <a:avLst/>
          </a:prstGeom>
        </p:spPr>
      </p:pic>
      <p:sp>
        <p:nvSpPr>
          <p:cNvPr id="145" name="Rectangle 144">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2218" y="0"/>
            <a:ext cx="2251710"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2" name="Picture 4" descr="http://onlinemanuals.txdot.gov/txdotmanuals/fsh/images/fsh_3-1.gif"/>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127081" y="987149"/>
            <a:ext cx="1773238" cy="1408983"/>
          </a:xfrm>
          <a:prstGeom prst="rect">
            <a:avLst/>
          </a:prstGeom>
          <a:noFill/>
        </p:spPr>
      </p:pic>
      <p:pic>
        <p:nvPicPr>
          <p:cNvPr id="5" name="Picture 4" descr="A close up of a sign&#10;&#10;Description automatically generated">
            <a:extLst>
              <a:ext uri="{FF2B5EF4-FFF2-40B4-BE49-F238E27FC236}">
                <a16:creationId xmlns:a16="http://schemas.microsoft.com/office/drawing/2014/main" id="{C9B4964A-DF08-354F-BC00-257DD53455CA}"/>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4815681" y="3987430"/>
            <a:ext cx="4084638" cy="2177941"/>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F7493F1-D69A-422C-A2FF-0FFF7AE0E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4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extBox 1">
            <a:extLst>
              <a:ext uri="{FF2B5EF4-FFF2-40B4-BE49-F238E27FC236}">
                <a16:creationId xmlns:a16="http://schemas.microsoft.com/office/drawing/2014/main" id="{68BBF150-FD8E-A746-93A8-7CC6B3E381D7}"/>
              </a:ext>
            </a:extLst>
          </p:cNvPr>
          <p:cNvSpPr txBox="1"/>
          <p:nvPr/>
        </p:nvSpPr>
        <p:spPr>
          <a:xfrm>
            <a:off x="473202" y="4892040"/>
            <a:ext cx="2825496" cy="132588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solidFill>
                  <a:schemeClr val="bg1"/>
                </a:solidFill>
                <a:latin typeface="+mj-lt"/>
                <a:ea typeface="+mj-ea"/>
                <a:cs typeface="+mj-cs"/>
              </a:rPr>
              <a:t>Route Signs</a:t>
            </a:r>
          </a:p>
        </p:txBody>
      </p:sp>
      <p:pic>
        <p:nvPicPr>
          <p:cNvPr id="8" name="Picture 7" descr="A picture containing drawing&#10;&#10;Description automatically generated">
            <a:extLst>
              <a:ext uri="{FF2B5EF4-FFF2-40B4-BE49-F238E27FC236}">
                <a16:creationId xmlns:a16="http://schemas.microsoft.com/office/drawing/2014/main" id="{5ACFF5A5-92B0-2F41-980C-DA82B619F652}"/>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51084" y="424328"/>
            <a:ext cx="3557868" cy="3735295"/>
          </a:xfrm>
          <a:prstGeom prst="rect">
            <a:avLst/>
          </a:prstGeom>
        </p:spPr>
      </p:pic>
      <p:pic>
        <p:nvPicPr>
          <p:cNvPr id="11268" name="Picture 4" descr="http://www.wilbursmith.com/i84wins/Interstate%2084%20Sign.gif"/>
          <p:cNvPicPr>
            <a:picLocks noChangeAspect="1" noChangeArrowheads="1"/>
          </p:cNvPicPr>
          <p:nvPr/>
        </p:nvPicPr>
        <p:blipFill>
          <a:blip r:embed="rId4"/>
          <a:stretch>
            <a:fillRect/>
          </a:stretch>
        </p:blipFill>
        <p:spPr bwMode="auto">
          <a:xfrm>
            <a:off x="4900105" y="424328"/>
            <a:ext cx="3627752" cy="3735295"/>
          </a:xfrm>
          <a:prstGeom prst="rect">
            <a:avLst/>
          </a:prstGeom>
          <a:noFill/>
        </p:spPr>
      </p:pic>
      <p:cxnSp>
        <p:nvCxnSpPr>
          <p:cNvPr id="80" name="Straight Connector 79">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479748"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62171" y="4828032"/>
            <a:ext cx="5253213" cy="1801368"/>
          </a:xfrm>
        </p:spPr>
        <p:txBody>
          <a:bodyPr vert="horz" lIns="91440" tIns="45720" rIns="91440" bIns="45720" rtlCol="0" anchor="ctr">
            <a:normAutofit fontScale="77500" lnSpcReduction="20000"/>
          </a:bodyPr>
          <a:lstStyle/>
          <a:p>
            <a:pPr indent="-228600" defTabSz="914400"/>
            <a:endParaRPr lang="en-US" sz="1800" dirty="0">
              <a:solidFill>
                <a:schemeClr val="bg1"/>
              </a:solidFill>
            </a:endParaRPr>
          </a:p>
          <a:p>
            <a:pPr indent="-228600" defTabSz="914400"/>
            <a:r>
              <a:rPr lang="en-US" sz="1800" dirty="0">
                <a:solidFill>
                  <a:schemeClr val="bg1"/>
                </a:solidFill>
              </a:rPr>
              <a:t>A highway shield or route marker is a sign denoting the route number of a highway, usually in the form of a symbolic shape with the route number enclosed. </a:t>
            </a:r>
          </a:p>
          <a:p>
            <a:pPr indent="-228600" defTabSz="914400"/>
            <a:r>
              <a:rPr lang="en-US" sz="1800" dirty="0">
                <a:solidFill>
                  <a:schemeClr val="bg1"/>
                </a:solidFill>
              </a:rPr>
              <a:t>As the focus of the sign, the route number is usually the sign’s largest element, with other items on the sign rendered in smaller sizes or contrasting colors.	</a:t>
            </a:r>
          </a:p>
          <a:p>
            <a:pPr indent="-228600" defTabSz="914400"/>
            <a:r>
              <a:rPr lang="en-US" sz="1800" dirty="0">
                <a:solidFill>
                  <a:schemeClr val="bg1"/>
                </a:solidFill>
              </a:rPr>
              <a:t>Local, state, U.S., and interstate routes are posted with route signs.</a:t>
            </a:r>
          </a:p>
          <a:p>
            <a:pPr indent="-228600" defTabSz="914400"/>
            <a:endParaRPr lang="en-US" sz="1100" dirty="0">
              <a:solidFill>
                <a:schemeClr val="bg1"/>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5CAE7-EB5A-1247-B146-850928C26E14}"/>
              </a:ext>
            </a:extLst>
          </p:cNvPr>
          <p:cNvSpPr txBox="1"/>
          <p:nvPr/>
        </p:nvSpPr>
        <p:spPr>
          <a:xfrm>
            <a:off x="5009482" y="0"/>
            <a:ext cx="375475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Traffic Signal</a:t>
            </a:r>
          </a:p>
        </p:txBody>
      </p:sp>
      <p:sp>
        <p:nvSpPr>
          <p:cNvPr id="11"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7E2A2273-A0D5-7246-A2D2-CEB144BAD251}"/>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67504" y="2590800"/>
            <a:ext cx="3078957" cy="3008980"/>
          </a:xfrm>
          <a:prstGeom prst="rect">
            <a:avLst/>
          </a:prstGeom>
        </p:spPr>
      </p:pic>
      <p:sp>
        <p:nvSpPr>
          <p:cNvPr id="3" name="Content Placeholder 2"/>
          <p:cNvSpPr>
            <a:spLocks noGrp="1"/>
          </p:cNvSpPr>
          <p:nvPr>
            <p:ph idx="1"/>
          </p:nvPr>
        </p:nvSpPr>
        <p:spPr>
          <a:xfrm>
            <a:off x="381681" y="0"/>
            <a:ext cx="3754752" cy="2161186"/>
          </a:xfrm>
        </p:spPr>
        <p:txBody>
          <a:bodyPr vert="horz" lIns="91440" tIns="45720" rIns="91440" bIns="45720" rtlCol="0" anchor="t">
            <a:normAutofit/>
          </a:bodyPr>
          <a:lstStyle/>
          <a:p>
            <a:pPr marL="0" indent="0" algn="ctr" defTabSz="914400">
              <a:buNone/>
            </a:pPr>
            <a:endParaRPr lang="en-US" sz="1600" dirty="0">
              <a:solidFill>
                <a:schemeClr val="bg1"/>
              </a:solidFill>
            </a:endParaRPr>
          </a:p>
          <a:p>
            <a:pPr marL="0" indent="0" algn="ctr" defTabSz="914400">
              <a:buNone/>
            </a:pPr>
            <a:r>
              <a:rPr lang="en-US" sz="1600" dirty="0">
                <a:solidFill>
                  <a:schemeClr val="bg1"/>
                </a:solidFill>
              </a:rPr>
              <a:t>All traffic signals have specific colors.  </a:t>
            </a:r>
          </a:p>
          <a:p>
            <a:pPr marL="0" indent="0" algn="ctr" defTabSz="914400">
              <a:buNone/>
            </a:pPr>
            <a:endParaRPr lang="en-US" sz="1600" dirty="0">
              <a:solidFill>
                <a:schemeClr val="bg1"/>
              </a:solidFill>
            </a:endParaRPr>
          </a:p>
          <a:p>
            <a:pPr defTabSz="914400"/>
            <a:r>
              <a:rPr lang="en-US" sz="1600" dirty="0">
                <a:solidFill>
                  <a:schemeClr val="bg1"/>
                </a:solidFill>
              </a:rPr>
              <a:t>Red means stop.    </a:t>
            </a:r>
          </a:p>
          <a:p>
            <a:pPr defTabSz="914400"/>
            <a:r>
              <a:rPr lang="en-US" sz="1600" dirty="0">
                <a:solidFill>
                  <a:schemeClr val="bg1"/>
                </a:solidFill>
              </a:rPr>
              <a:t>Green means go: proceed if the way is   clear and safe.</a:t>
            </a:r>
          </a:p>
          <a:p>
            <a:pPr defTabSz="914400"/>
            <a:r>
              <a:rPr lang="en-US" sz="1600" dirty="0">
                <a:solidFill>
                  <a:schemeClr val="bg1"/>
                </a:solidFill>
              </a:rPr>
              <a:t>Yellow means caution: be ready to stop.</a:t>
            </a:r>
          </a:p>
        </p:txBody>
      </p:sp>
      <p:sp>
        <p:nvSpPr>
          <p:cNvPr id="4" name="TextBox 3">
            <a:extLst>
              <a:ext uri="{FF2B5EF4-FFF2-40B4-BE49-F238E27FC236}">
                <a16:creationId xmlns:a16="http://schemas.microsoft.com/office/drawing/2014/main" id="{70B8F157-C88D-F54C-8AEA-1CFF8B92AA10}"/>
              </a:ext>
            </a:extLst>
          </p:cNvPr>
          <p:cNvSpPr txBox="1"/>
          <p:nvPr/>
        </p:nvSpPr>
        <p:spPr>
          <a:xfrm>
            <a:off x="5009482" y="2044005"/>
            <a:ext cx="3448718" cy="2769989"/>
          </a:xfrm>
          <a:prstGeom prst="rect">
            <a:avLst/>
          </a:prstGeom>
          <a:noFill/>
        </p:spPr>
        <p:txBody>
          <a:bodyPr wrap="square" rtlCol="0">
            <a:spAutoFit/>
          </a:bodyPr>
          <a:lstStyle/>
          <a:p>
            <a:pPr algn="ctr">
              <a:spcAft>
                <a:spcPts val="600"/>
              </a:spcAft>
            </a:pPr>
            <a:r>
              <a:rPr lang="en-US" dirty="0"/>
              <a:t>Traffic signals are used to help traffic flow smoothly.  </a:t>
            </a:r>
          </a:p>
          <a:p>
            <a:pPr algn="ctr">
              <a:spcAft>
                <a:spcPts val="600"/>
              </a:spcAft>
            </a:pPr>
            <a:endParaRPr lang="en-US" dirty="0"/>
          </a:p>
          <a:p>
            <a:pPr marL="285750" indent="-285750">
              <a:spcAft>
                <a:spcPts val="600"/>
              </a:spcAft>
              <a:buFont typeface="Arial" panose="020B0604020202020204" pitchFamily="34" charset="0"/>
              <a:buChar char="•"/>
            </a:pPr>
            <a:r>
              <a:rPr lang="en-US" dirty="0"/>
              <a:t>Traffic Lights</a:t>
            </a:r>
          </a:p>
          <a:p>
            <a:pPr marL="285750" indent="-285750">
              <a:spcAft>
                <a:spcPts val="600"/>
              </a:spcAft>
              <a:buFont typeface="Arial" panose="020B0604020202020204" pitchFamily="34" charset="0"/>
              <a:buChar char="•"/>
            </a:pPr>
            <a:r>
              <a:rPr lang="en-US" dirty="0"/>
              <a:t>Arrows</a:t>
            </a:r>
          </a:p>
          <a:p>
            <a:pPr marL="285750" indent="-285750">
              <a:spcAft>
                <a:spcPts val="600"/>
              </a:spcAft>
              <a:buFont typeface="Arial" panose="020B0604020202020204" pitchFamily="34" charset="0"/>
              <a:buChar char="•"/>
            </a:pPr>
            <a:r>
              <a:rPr lang="en-US" dirty="0"/>
              <a:t>Flashing Signals</a:t>
            </a:r>
          </a:p>
          <a:p>
            <a:pPr marL="285750" indent="-285750">
              <a:spcAft>
                <a:spcPts val="600"/>
              </a:spcAft>
              <a:buFont typeface="Arial" panose="020B0604020202020204" pitchFamily="34" charset="0"/>
              <a:buChar char="•"/>
            </a:pPr>
            <a:r>
              <a:rPr lang="en-US" dirty="0"/>
              <a:t>Lane Signals</a:t>
            </a:r>
          </a:p>
          <a:p>
            <a:pPr marL="285750" indent="-285750">
              <a:spcAft>
                <a:spcPts val="600"/>
              </a:spcAft>
              <a:buFont typeface="Arial" panose="020B0604020202020204" pitchFamily="34" charset="0"/>
              <a:buChar char="•"/>
            </a:pPr>
            <a:r>
              <a:rPr lang="en-US" dirty="0"/>
              <a:t>Pedestrian Signals</a:t>
            </a:r>
          </a:p>
        </p:txBody>
      </p:sp>
    </p:spTree>
  </p:cSld>
  <p:clrMapOvr>
    <a:overrideClrMapping bg1="dk1" tx1="lt1" bg2="dk2" tx2="lt2" accent1="accent1" accent2="accent2" accent3="accent3" accent4="accent4" accent5="accent5" accent6="accent6" hlink="hlink" folHlink="folHlink"/>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close up of a red traffic light&#10;&#10;Description automatically generated">
            <a:extLst>
              <a:ext uri="{FF2B5EF4-FFF2-40B4-BE49-F238E27FC236}">
                <a16:creationId xmlns:a16="http://schemas.microsoft.com/office/drawing/2014/main" id="{EB4CE0C6-A279-BB4D-9E84-85F7F7F4CDDD}"/>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52400" y="1600200"/>
            <a:ext cx="2936534" cy="3657600"/>
          </a:xfrm>
          <a:prstGeom prst="rect">
            <a:avLst/>
          </a:prstGeom>
        </p:spPr>
      </p:pic>
      <p:sp>
        <p:nvSpPr>
          <p:cNvPr id="3" name="Content Placeholder 2"/>
          <p:cNvSpPr>
            <a:spLocks noGrp="1"/>
          </p:cNvSpPr>
          <p:nvPr>
            <p:ph idx="1"/>
          </p:nvPr>
        </p:nvSpPr>
        <p:spPr>
          <a:xfrm>
            <a:off x="3290636" y="2022601"/>
            <a:ext cx="5370763" cy="4154361"/>
          </a:xfrm>
        </p:spPr>
        <p:txBody>
          <a:bodyPr>
            <a:normAutofit/>
          </a:bodyPr>
          <a:lstStyle/>
          <a:p>
            <a:pPr>
              <a:buNone/>
            </a:pPr>
            <a:endParaRPr lang="en-US" sz="1700" dirty="0"/>
          </a:p>
          <a:p>
            <a:pPr>
              <a:buNone/>
            </a:pPr>
            <a:endParaRPr lang="en-US" sz="1700" dirty="0"/>
          </a:p>
          <a:p>
            <a:pPr>
              <a:buNone/>
            </a:pPr>
            <a:endParaRPr lang="en-US" sz="1700" dirty="0"/>
          </a:p>
          <a:p>
            <a:pPr>
              <a:buFont typeface="Wingdings" pitchFamily="2" charset="2"/>
              <a:buChar char="§"/>
            </a:pPr>
            <a:r>
              <a:rPr lang="en-US" sz="1700" dirty="0"/>
              <a:t>You must come to a complete stop.  </a:t>
            </a:r>
          </a:p>
          <a:p>
            <a:pPr>
              <a:buFont typeface="Wingdings" pitchFamily="2" charset="2"/>
              <a:buChar char="§"/>
            </a:pPr>
            <a:r>
              <a:rPr lang="en-US" sz="1700" dirty="0"/>
              <a:t>Stop behind the stop line, crosswalk, or before entering the intersection if no stop lines are used.</a:t>
            </a:r>
          </a:p>
          <a:p>
            <a:pPr>
              <a:buFont typeface="Wingdings" pitchFamily="2" charset="2"/>
              <a:buChar char="§"/>
            </a:pPr>
            <a:r>
              <a:rPr lang="en-US" sz="1700" dirty="0"/>
              <a:t>You can make a right turn on red light if you come to a complete stop and look for the intersection to be clear,  remember to look for cross traffic.</a:t>
            </a:r>
          </a:p>
        </p:txBody>
      </p:sp>
      <p:sp>
        <p:nvSpPr>
          <p:cNvPr id="13" name="TextBox 12">
            <a:extLst>
              <a:ext uri="{FF2B5EF4-FFF2-40B4-BE49-F238E27FC236}">
                <a16:creationId xmlns:a16="http://schemas.microsoft.com/office/drawing/2014/main" id="{2F1B5B66-C630-994E-BFED-6C14A0A0CDDC}"/>
              </a:ext>
            </a:extLst>
          </p:cNvPr>
          <p:cNvSpPr txBox="1"/>
          <p:nvPr/>
        </p:nvSpPr>
        <p:spPr>
          <a:xfrm>
            <a:off x="4607252" y="1143000"/>
            <a:ext cx="2150525" cy="707886"/>
          </a:xfrm>
          <a:prstGeom prst="rect">
            <a:avLst/>
          </a:prstGeom>
          <a:noFill/>
        </p:spPr>
        <p:txBody>
          <a:bodyPr wrap="none" rtlCol="0">
            <a:spAutoFit/>
          </a:bodyPr>
          <a:lstStyle/>
          <a:p>
            <a:r>
              <a:rPr lang="en-US" sz="4000" b="1" dirty="0"/>
              <a:t>Red Light</a:t>
            </a:r>
          </a:p>
        </p:txBody>
      </p:sp>
    </p:spTree>
  </p:cSld>
  <p:clrMapOvr>
    <a:overrideClrMapping bg1="dk1" tx1="lt1" bg2="dk2" tx2="lt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0936" y="474146"/>
            <a:ext cx="4183312" cy="1197864"/>
          </a:xfrm>
        </p:spPr>
        <p:txBody>
          <a:bodyPr vert="horz" lIns="91440" tIns="45720" rIns="91440" bIns="45720" rtlCol="0" anchor="ctr">
            <a:normAutofit/>
          </a:bodyPr>
          <a:lstStyle/>
          <a:p>
            <a:pPr algn="l">
              <a:lnSpc>
                <a:spcPct val="90000"/>
              </a:lnSpc>
            </a:pPr>
            <a:r>
              <a:rPr lang="en-US" sz="3700" dirty="0"/>
              <a:t>Day 2 </a:t>
            </a:r>
            <a:br>
              <a:rPr lang="en-US" sz="3700" dirty="0"/>
            </a:br>
            <a:r>
              <a:rPr lang="en-US" sz="3700" dirty="0"/>
              <a:t>Chapter 2</a:t>
            </a:r>
          </a:p>
        </p:txBody>
      </p:sp>
      <p:sp>
        <p:nvSpPr>
          <p:cNvPr id="3" name="Subtitle 2"/>
          <p:cNvSpPr>
            <a:spLocks noGrp="1"/>
          </p:cNvSpPr>
          <p:nvPr>
            <p:ph type="subTitle" idx="1"/>
          </p:nvPr>
        </p:nvSpPr>
        <p:spPr>
          <a:xfrm>
            <a:off x="4966648" y="474146"/>
            <a:ext cx="4024951" cy="5909708"/>
          </a:xfrm>
        </p:spPr>
        <p:txBody>
          <a:bodyPr vert="horz" lIns="91440" tIns="45720" rIns="91440" bIns="45720" rtlCol="0" anchor="ctr">
            <a:normAutofit fontScale="85000" lnSpcReduction="20000"/>
          </a:bodyPr>
          <a:lstStyle/>
          <a:p>
            <a:pPr algn="l">
              <a:lnSpc>
                <a:spcPct val="90000"/>
              </a:lnSpc>
            </a:pPr>
            <a:r>
              <a:rPr lang="en-US" sz="1800" b="1" dirty="0">
                <a:solidFill>
                  <a:schemeClr val="tx1"/>
                </a:solidFill>
              </a:rPr>
              <a:t>Objectives</a:t>
            </a:r>
          </a:p>
          <a:p>
            <a:pPr algn="l">
              <a:lnSpc>
                <a:spcPct val="90000"/>
              </a:lnSpc>
            </a:pPr>
            <a:endParaRPr lang="en-US" sz="1800" b="1" dirty="0">
              <a:solidFill>
                <a:schemeClr val="tx1"/>
              </a:solidFill>
            </a:endParaRPr>
          </a:p>
          <a:p>
            <a:pPr indent="-228600" algn="l">
              <a:lnSpc>
                <a:spcPct val="90000"/>
              </a:lnSpc>
              <a:buFont typeface="Arial" panose="020B0604020202020204" pitchFamily="34" charset="0"/>
              <a:buChar char="•"/>
            </a:pPr>
            <a:r>
              <a:rPr lang="en-US" sz="1600" dirty="0">
                <a:solidFill>
                  <a:schemeClr val="tx1"/>
                </a:solidFill>
              </a:rPr>
              <a:t>1- State the meaning of the eight shapes and eight colors used for traffic signs</a:t>
            </a:r>
          </a:p>
          <a:p>
            <a:pPr indent="-228600" algn="l">
              <a:lnSpc>
                <a:spcPct val="90000"/>
              </a:lnSpc>
              <a:buFont typeface="Arial" panose="020B0604020202020204" pitchFamily="34" charset="0"/>
              <a:buChar char="•"/>
            </a:pPr>
            <a:endParaRPr lang="en-US" sz="1600" dirty="0">
              <a:solidFill>
                <a:schemeClr val="tx1"/>
              </a:solidFill>
            </a:endParaRPr>
          </a:p>
          <a:p>
            <a:pPr indent="-228600" algn="l">
              <a:lnSpc>
                <a:spcPct val="90000"/>
              </a:lnSpc>
              <a:buFont typeface="Arial" panose="020B0604020202020204" pitchFamily="34" charset="0"/>
              <a:buChar char="•"/>
            </a:pPr>
            <a:r>
              <a:rPr lang="en-US" sz="1600" dirty="0">
                <a:solidFill>
                  <a:schemeClr val="tx1"/>
                </a:solidFill>
              </a:rPr>
              <a:t>2-Describe the actions to take at Stop, Yield, and Speed limit signs</a:t>
            </a:r>
          </a:p>
          <a:p>
            <a:pPr indent="-228600" algn="l">
              <a:lnSpc>
                <a:spcPct val="90000"/>
              </a:lnSpc>
              <a:buFont typeface="Arial" panose="020B0604020202020204" pitchFamily="34" charset="0"/>
              <a:buChar char="•"/>
            </a:pPr>
            <a:endParaRPr lang="en-US" sz="1600" dirty="0">
              <a:solidFill>
                <a:schemeClr val="tx1"/>
              </a:solidFill>
            </a:endParaRPr>
          </a:p>
          <a:p>
            <a:pPr indent="-228600" algn="l">
              <a:lnSpc>
                <a:spcPct val="90000"/>
              </a:lnSpc>
              <a:buFont typeface="Arial" panose="020B0604020202020204" pitchFamily="34" charset="0"/>
              <a:buChar char="•"/>
            </a:pPr>
            <a:r>
              <a:rPr lang="en-US" sz="1600" dirty="0">
                <a:solidFill>
                  <a:schemeClr val="tx1"/>
                </a:solidFill>
              </a:rPr>
              <a:t>3-Explain how guide signs and international signs help you when driving</a:t>
            </a:r>
          </a:p>
          <a:p>
            <a:pPr indent="-228600" algn="l">
              <a:lnSpc>
                <a:spcPct val="90000"/>
              </a:lnSpc>
              <a:buFont typeface="Arial" panose="020B0604020202020204" pitchFamily="34" charset="0"/>
              <a:buChar char="•"/>
            </a:pPr>
            <a:endParaRPr lang="en-US" sz="1600" dirty="0">
              <a:solidFill>
                <a:schemeClr val="tx1"/>
              </a:solidFill>
            </a:endParaRPr>
          </a:p>
          <a:p>
            <a:pPr indent="-228600" algn="l">
              <a:lnSpc>
                <a:spcPct val="90000"/>
              </a:lnSpc>
              <a:buFont typeface="Arial" panose="020B0604020202020204" pitchFamily="34" charset="0"/>
              <a:buChar char="•"/>
            </a:pPr>
            <a:r>
              <a:rPr lang="en-US" sz="1600" dirty="0">
                <a:solidFill>
                  <a:schemeClr val="tx1"/>
                </a:solidFill>
              </a:rPr>
              <a:t>4-Explain what to do at a green light, a yellow light, and a red light</a:t>
            </a:r>
          </a:p>
          <a:p>
            <a:pPr indent="-228600" algn="l">
              <a:lnSpc>
                <a:spcPct val="90000"/>
              </a:lnSpc>
              <a:buFont typeface="Arial" panose="020B0604020202020204" pitchFamily="34" charset="0"/>
              <a:buChar char="•"/>
            </a:pPr>
            <a:endParaRPr lang="en-US" sz="1600" dirty="0">
              <a:solidFill>
                <a:schemeClr val="tx1"/>
              </a:solidFill>
            </a:endParaRPr>
          </a:p>
          <a:p>
            <a:pPr indent="-228600" algn="l">
              <a:lnSpc>
                <a:spcPct val="90000"/>
              </a:lnSpc>
              <a:buFont typeface="Arial" panose="020B0604020202020204" pitchFamily="34" charset="0"/>
              <a:buChar char="•"/>
            </a:pPr>
            <a:r>
              <a:rPr lang="en-US" sz="1600" dirty="0">
                <a:solidFill>
                  <a:schemeClr val="tx1"/>
                </a:solidFill>
              </a:rPr>
              <a:t>5-Describe the action to take when you approach a flashing red signal or a flashing yellow signal</a:t>
            </a:r>
          </a:p>
          <a:p>
            <a:pPr indent="-228600" algn="l">
              <a:lnSpc>
                <a:spcPct val="90000"/>
              </a:lnSpc>
              <a:buFont typeface="Arial" panose="020B0604020202020204" pitchFamily="34" charset="0"/>
              <a:buChar char="•"/>
            </a:pPr>
            <a:endParaRPr lang="en-US" sz="1600" dirty="0">
              <a:solidFill>
                <a:schemeClr val="tx1"/>
              </a:solidFill>
            </a:endParaRPr>
          </a:p>
          <a:p>
            <a:pPr indent="-228600" algn="l">
              <a:lnSpc>
                <a:spcPct val="90000"/>
              </a:lnSpc>
              <a:buFont typeface="Arial" panose="020B0604020202020204" pitchFamily="34" charset="0"/>
              <a:buChar char="•"/>
            </a:pPr>
            <a:r>
              <a:rPr lang="en-US" sz="1600" dirty="0">
                <a:solidFill>
                  <a:schemeClr val="tx1"/>
                </a:solidFill>
              </a:rPr>
              <a:t>6-Describe the actions to take with pedestrian signals and traffic control officers signals.</a:t>
            </a:r>
          </a:p>
          <a:p>
            <a:pPr indent="-228600" algn="l">
              <a:lnSpc>
                <a:spcPct val="90000"/>
              </a:lnSpc>
              <a:buFont typeface="Arial" panose="020B0604020202020204" pitchFamily="34" charset="0"/>
              <a:buChar char="•"/>
            </a:pPr>
            <a:endParaRPr lang="en-US" sz="1600" dirty="0">
              <a:solidFill>
                <a:schemeClr val="tx1"/>
              </a:solidFill>
            </a:endParaRPr>
          </a:p>
          <a:p>
            <a:pPr indent="-228600" algn="l">
              <a:lnSpc>
                <a:spcPct val="90000"/>
              </a:lnSpc>
              <a:buFont typeface="Arial" panose="020B0604020202020204" pitchFamily="34" charset="0"/>
              <a:buChar char="•"/>
            </a:pPr>
            <a:r>
              <a:rPr lang="en-US" sz="1600" dirty="0">
                <a:solidFill>
                  <a:schemeClr val="tx1"/>
                </a:solidFill>
              </a:rPr>
              <a:t>7- Describe the difference between broken yellow lines and broken white lines</a:t>
            </a:r>
          </a:p>
          <a:p>
            <a:pPr indent="-228600" algn="l">
              <a:lnSpc>
                <a:spcPct val="90000"/>
              </a:lnSpc>
              <a:buFont typeface="Arial" panose="020B0604020202020204" pitchFamily="34" charset="0"/>
              <a:buChar char="•"/>
            </a:pPr>
            <a:endParaRPr lang="en-US" sz="1600" dirty="0">
              <a:solidFill>
                <a:schemeClr val="tx1"/>
              </a:solidFill>
            </a:endParaRPr>
          </a:p>
          <a:p>
            <a:pPr indent="-228600" algn="l">
              <a:lnSpc>
                <a:spcPct val="90000"/>
              </a:lnSpc>
              <a:buFont typeface="Arial" panose="020B0604020202020204" pitchFamily="34" charset="0"/>
              <a:buChar char="•"/>
            </a:pPr>
            <a:r>
              <a:rPr lang="en-US" sz="1600" dirty="0">
                <a:solidFill>
                  <a:schemeClr val="tx1"/>
                </a:solidFill>
              </a:rPr>
              <a:t>8-Explain the differences between a shared left-turn lane and a left-turn lane.</a:t>
            </a:r>
          </a:p>
        </p:txBody>
      </p:sp>
      <p:pic>
        <p:nvPicPr>
          <p:cNvPr id="5" name="Picture 4">
            <a:extLst>
              <a:ext uri="{FF2B5EF4-FFF2-40B4-BE49-F238E27FC236}">
                <a16:creationId xmlns:a16="http://schemas.microsoft.com/office/drawing/2014/main" id="{EB2F384C-456D-4B6A-B8DC-B4E84B1602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1" y="1942147"/>
            <a:ext cx="4661846" cy="4153853"/>
          </a:xfrm>
          <a:prstGeom prst="rect">
            <a:avLst/>
          </a:prstGeom>
        </p:spPr>
      </p:pic>
    </p:spTree>
  </p:cSld>
  <p:clrMapOvr>
    <a:overrideClrMapping bg1="dk1" tx1="lt1" bg2="dk2" tx2="lt2" accent1="accent1" accent2="accent2" accent3="accent3" accent4="accent4" accent5="accent5" accent6="accent6" hlink="hlink" folHlink="folHlink"/>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0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3707A42-4046-D848-9736-A5199FFE16A5}"/>
              </a:ext>
            </a:extLst>
          </p:cNvPr>
          <p:cNvSpPr txBox="1"/>
          <p:nvPr/>
        </p:nvSpPr>
        <p:spPr>
          <a:xfrm>
            <a:off x="393192" y="4767072"/>
            <a:ext cx="4945641" cy="16252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solidFill>
                  <a:srgbClr val="FFFFFF"/>
                </a:solidFill>
                <a:latin typeface="+mj-lt"/>
                <a:ea typeface="+mj-ea"/>
                <a:cs typeface="+mj-cs"/>
              </a:rPr>
              <a:t>Green Light</a:t>
            </a:r>
          </a:p>
        </p:txBody>
      </p:sp>
      <p:pic>
        <p:nvPicPr>
          <p:cNvPr id="12" name="Picture 11" descr="A close up of a green traffic light&#10;&#10;Description automatically generated">
            <a:extLst>
              <a:ext uri="{FF2B5EF4-FFF2-40B4-BE49-F238E27FC236}">
                <a16:creationId xmlns:a16="http://schemas.microsoft.com/office/drawing/2014/main" id="{15E0B606-2FA3-45C4-BADA-AA01BED9B1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3"/>
          <a:stretch/>
        </p:blipFill>
        <p:spPr>
          <a:xfrm>
            <a:off x="245660" y="321733"/>
            <a:ext cx="5293729" cy="4107392"/>
          </a:xfrm>
          <a:prstGeom prst="rect">
            <a:avLst/>
          </a:prstGeom>
        </p:spPr>
      </p:pic>
      <p:sp>
        <p:nvSpPr>
          <p:cNvPr id="38" name="Rectangle 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vert="horz" lIns="91440" tIns="45720" rIns="91440" bIns="45720" rtlCol="0" anchor="ctr">
            <a:normAutofit/>
          </a:bodyPr>
          <a:lstStyle/>
          <a:p>
            <a:pPr indent="-228600" defTabSz="914400"/>
            <a:endParaRPr lang="en-US" sz="1700">
              <a:solidFill>
                <a:srgbClr val="FFFFFF"/>
              </a:solidFill>
            </a:endParaRPr>
          </a:p>
          <a:p>
            <a:pPr indent="-228600" defTabSz="914400"/>
            <a:r>
              <a:rPr lang="en-US" sz="1700">
                <a:solidFill>
                  <a:srgbClr val="FFFFFF"/>
                </a:solidFill>
              </a:rPr>
              <a:t>When approaching a green light, check traffic to the left, front, and right before entering the intersection. </a:t>
            </a:r>
          </a:p>
          <a:p>
            <a:pPr indent="-228600" defTabSz="914400"/>
            <a:r>
              <a:rPr lang="en-US" sz="1700">
                <a:solidFill>
                  <a:srgbClr val="FFFFFF"/>
                </a:solidFill>
              </a:rPr>
              <a:t>When approaching a light that has been green for some time, be prepared for the light to turn yellow. </a:t>
            </a:r>
          </a:p>
          <a:p>
            <a:pPr indent="-228600" defTabSz="914400"/>
            <a:r>
              <a:rPr lang="en-US" sz="1700">
                <a:solidFill>
                  <a:srgbClr val="FFFFFF"/>
                </a:solidFill>
              </a:rPr>
              <a:t>Proceed only if the intersection is clear.  </a:t>
            </a:r>
          </a:p>
          <a:p>
            <a:pPr indent="-228600" defTabSz="914400"/>
            <a:r>
              <a:rPr lang="en-US" sz="1700">
                <a:solidFill>
                  <a:srgbClr val="FFFFFF"/>
                </a:solidFill>
              </a:rPr>
              <a:t> The green light will be mounted at the bottom or to the right on the traffic signal.</a:t>
            </a: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D931562-DD3F-CB4B-B75E-94C4F63D7669}"/>
              </a:ext>
            </a:extLst>
          </p:cNvPr>
          <p:cNvSpPr txBox="1"/>
          <p:nvPr/>
        </p:nvSpPr>
        <p:spPr>
          <a:xfrm>
            <a:off x="482601" y="623392"/>
            <a:ext cx="2522980" cy="1607060"/>
          </a:xfrm>
          <a:prstGeom prst="rect">
            <a:avLst/>
          </a:prstGeom>
          <a:noFill/>
          <a:ln w="19050">
            <a:solidFill>
              <a:schemeClr val="tx1"/>
            </a:solidFill>
          </a:ln>
        </p:spPr>
        <p:txBody>
          <a:bodyPr vert="horz" wrap="square" lIns="91440" tIns="45720" rIns="91440" bIns="45720" rtlCol="0" anchor="ctr">
            <a:normAutofit/>
          </a:bodyPr>
          <a:lstStyle/>
          <a:p>
            <a:pPr algn="ctr">
              <a:lnSpc>
                <a:spcPct val="90000"/>
              </a:lnSpc>
              <a:spcBef>
                <a:spcPct val="0"/>
              </a:spcBef>
              <a:spcAft>
                <a:spcPts val="600"/>
              </a:spcAft>
            </a:pPr>
            <a:r>
              <a:rPr lang="en-US" sz="3600" b="1" kern="1200" dirty="0">
                <a:solidFill>
                  <a:schemeClr val="tx1"/>
                </a:solidFill>
                <a:latin typeface="+mj-lt"/>
                <a:ea typeface="+mj-ea"/>
                <a:cs typeface="+mj-cs"/>
              </a:rPr>
              <a:t>Yellow Light</a:t>
            </a:r>
          </a:p>
        </p:txBody>
      </p:sp>
      <p:sp>
        <p:nvSpPr>
          <p:cNvPr id="3" name="Content Placeholder 2"/>
          <p:cNvSpPr>
            <a:spLocks noGrp="1"/>
          </p:cNvSpPr>
          <p:nvPr>
            <p:ph idx="1"/>
          </p:nvPr>
        </p:nvSpPr>
        <p:spPr>
          <a:xfrm>
            <a:off x="482601" y="2638043"/>
            <a:ext cx="2522980" cy="3415623"/>
          </a:xfrm>
        </p:spPr>
        <p:txBody>
          <a:bodyPr vert="horz" lIns="91440" tIns="45720" rIns="91440" bIns="45720" rtlCol="0">
            <a:normAutofit/>
          </a:bodyPr>
          <a:lstStyle/>
          <a:p>
            <a:pPr indent="-228600" defTabSz="914400"/>
            <a:endParaRPr lang="en-US" sz="1600" dirty="0"/>
          </a:p>
          <a:p>
            <a:pPr indent="-228600" defTabSz="914400"/>
            <a:r>
              <a:rPr lang="en-US" sz="1600" dirty="0"/>
              <a:t>Make ever effort to stop safely for a yellow light.  Sometimes you might be too close to stop safely when a yellow light appears.  </a:t>
            </a:r>
          </a:p>
          <a:p>
            <a:pPr lvl="1" indent="-228600" defTabSz="914400"/>
            <a:r>
              <a:rPr lang="en-US" sz="1600" dirty="0"/>
              <a:t>You then will have to proceed with caution.</a:t>
            </a:r>
          </a:p>
          <a:p>
            <a:pPr marL="114300" lvl="1" indent="0" defTabSz="914400">
              <a:buNone/>
            </a:pPr>
            <a:endParaRPr lang="en-US" sz="1600" dirty="0"/>
          </a:p>
          <a:p>
            <a:pPr indent="-228600" defTabSz="914400"/>
            <a:r>
              <a:rPr lang="en-US" sz="1600" dirty="0"/>
              <a:t>The yellow light will appear in the center on the traffic signal.</a:t>
            </a:r>
          </a:p>
        </p:txBody>
      </p:sp>
      <p:pic>
        <p:nvPicPr>
          <p:cNvPr id="5" name="Picture 4" descr="A close up of a light&#10;&#10;Description automatically generated">
            <a:extLst>
              <a:ext uri="{FF2B5EF4-FFF2-40B4-BE49-F238E27FC236}">
                <a16:creationId xmlns:a16="http://schemas.microsoft.com/office/drawing/2014/main" id="{BCFE6D2E-5B92-CC49-82C0-8427E60B7D73}"/>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flipH="1">
            <a:off x="4246158" y="643467"/>
            <a:ext cx="4142405" cy="5410199"/>
          </a:xfrm>
          <a:prstGeom prst="rect">
            <a:avLst/>
          </a:prstGeom>
        </p:spPr>
      </p:pic>
    </p:spTree>
  </p:cSld>
  <p:clrMapOvr>
    <a:overrideClrMapping bg1="dk1" tx1="lt1" bg2="dk2" tx2="lt2" accent1="accent1" accent2="accent2" accent3="accent3" accent4="accent4" accent5="accent5" accent6="accent6" hlink="hlink" folHlink="folHlink"/>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572116E-0072-F640-AF75-4ECA2216FBBC}"/>
              </a:ext>
            </a:extLst>
          </p:cNvPr>
          <p:cNvSpPr txBox="1"/>
          <p:nvPr/>
        </p:nvSpPr>
        <p:spPr>
          <a:xfrm>
            <a:off x="4990200" y="1396289"/>
            <a:ext cx="375475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Flashing Signals</a:t>
            </a:r>
            <a:endParaRPr lang="en-US" sz="4400" b="1" kern="1200">
              <a:solidFill>
                <a:schemeClr val="tx1"/>
              </a:solidFill>
              <a:latin typeface="+mj-lt"/>
              <a:ea typeface="+mj-ea"/>
              <a:cs typeface="+mj-cs"/>
            </a:endParaRPr>
          </a:p>
        </p:txBody>
      </p:sp>
      <p:sp>
        <p:nvSpPr>
          <p:cNvPr id="23" name="Freeform: Shape 2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object, photo, sitting, monitor&#10;&#10;Description automatically generated">
            <a:extLst>
              <a:ext uri="{FF2B5EF4-FFF2-40B4-BE49-F238E27FC236}">
                <a16:creationId xmlns:a16="http://schemas.microsoft.com/office/drawing/2014/main" id="{67888503-31B8-C84D-94CE-6131B0D922F6}"/>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73180" y="669204"/>
            <a:ext cx="3078957" cy="4053799"/>
          </a:xfrm>
          <a:prstGeom prst="rect">
            <a:avLst/>
          </a:prstGeom>
        </p:spPr>
      </p:pic>
      <p:sp>
        <p:nvSpPr>
          <p:cNvPr id="3" name="Content Placeholder 2"/>
          <p:cNvSpPr>
            <a:spLocks noGrp="1"/>
          </p:cNvSpPr>
          <p:nvPr>
            <p:ph idx="1"/>
          </p:nvPr>
        </p:nvSpPr>
        <p:spPr>
          <a:xfrm>
            <a:off x="4993533" y="2871982"/>
            <a:ext cx="3754752" cy="3181684"/>
          </a:xfrm>
        </p:spPr>
        <p:txBody>
          <a:bodyPr vert="horz" lIns="91440" tIns="45720" rIns="91440" bIns="45720" rtlCol="0" anchor="t">
            <a:normAutofit/>
          </a:bodyPr>
          <a:lstStyle/>
          <a:p>
            <a:pPr indent="-228600" defTabSz="914400"/>
            <a:endParaRPr lang="en-US" sz="1600" dirty="0"/>
          </a:p>
          <a:p>
            <a:pPr marL="0" indent="0" algn="ctr" defTabSz="914400">
              <a:buNone/>
            </a:pPr>
            <a:r>
              <a:rPr lang="en-US" sz="1600" dirty="0"/>
              <a:t>A flashing signal alerts drivers to dangerous conditions or tells them to stop.</a:t>
            </a:r>
          </a:p>
          <a:p>
            <a:pPr indent="-228600" defTabSz="914400"/>
            <a:endParaRPr lang="en-US" sz="1600" dirty="0"/>
          </a:p>
          <a:p>
            <a:pPr indent="-228600" defTabSz="914400"/>
            <a:r>
              <a:rPr lang="en-US" sz="1600" b="1" dirty="0"/>
              <a:t>Flashing Red: </a:t>
            </a:r>
            <a:r>
              <a:rPr lang="en-US" sz="1600" dirty="0"/>
              <a:t>Come to complete stop and treat like a four-way intersection</a:t>
            </a:r>
          </a:p>
          <a:p>
            <a:pPr indent="-228600" defTabSz="914400"/>
            <a:endParaRPr lang="en-US" sz="1600" dirty="0"/>
          </a:p>
          <a:p>
            <a:pPr indent="-228600" defTabSz="914400"/>
            <a:r>
              <a:rPr lang="en-US" sz="1600" b="1" dirty="0"/>
              <a:t>Flashing Yellow: </a:t>
            </a:r>
            <a:r>
              <a:rPr lang="en-US" sz="1600" dirty="0"/>
              <a:t>Slow down, be prepared to stop if necessary.</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9">
            <a:extLst>
              <a:ext uri="{FF2B5EF4-FFF2-40B4-BE49-F238E27FC236}">
                <a16:creationId xmlns:a16="http://schemas.microsoft.com/office/drawing/2014/main" id="{0EA0C3AC-2A72-484B-B07D-F2CC519F1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6">
            <a:extLst>
              <a:ext uri="{FF2B5EF4-FFF2-40B4-BE49-F238E27FC236}">
                <a16:creationId xmlns:a16="http://schemas.microsoft.com/office/drawing/2014/main" id="{986477EF-3991-4D07-9F11-9E887C34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lumMod val="85000"/>
              <a:lumOff val="15000"/>
            </a:schemeClr>
          </a:solid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78494046-39E8-1447-857D-89A5B38DA99B}"/>
              </a:ext>
            </a:extLst>
          </p:cNvPr>
          <p:cNvSpPr txBox="1"/>
          <p:nvPr/>
        </p:nvSpPr>
        <p:spPr>
          <a:xfrm>
            <a:off x="607500" y="5270243"/>
            <a:ext cx="7928998" cy="97045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chemeClr val="bg1"/>
                </a:solidFill>
                <a:latin typeface="+mj-lt"/>
                <a:ea typeface="+mj-ea"/>
                <a:cs typeface="+mj-cs"/>
              </a:rPr>
              <a:t>Roadway Marking</a:t>
            </a:r>
          </a:p>
        </p:txBody>
      </p:sp>
      <p:sp>
        <p:nvSpPr>
          <p:cNvPr id="29" name="Rounded Rectangle 17">
            <a:extLst>
              <a:ext uri="{FF2B5EF4-FFF2-40B4-BE49-F238E27FC236}">
                <a16:creationId xmlns:a16="http://schemas.microsoft.com/office/drawing/2014/main" id="{A23F8109-B0C1-4D0F-A1B4-C89C9AD70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810" y="995376"/>
            <a:ext cx="3453230" cy="3096358"/>
          </a:xfrm>
          <a:prstGeom prst="roundRect">
            <a:avLst>
              <a:gd name="adj" fmla="val 3513"/>
            </a:avLst>
          </a:prstGeom>
          <a:solidFill>
            <a:schemeClr val="bg1"/>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map&#10;&#10;Description automatically generated">
            <a:extLst>
              <a:ext uri="{FF2B5EF4-FFF2-40B4-BE49-F238E27FC236}">
                <a16:creationId xmlns:a16="http://schemas.microsoft.com/office/drawing/2014/main" id="{5E631883-474F-8B44-B50E-614D2FF4E724}"/>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l="12480" r="3906" b="-1"/>
          <a:stretch/>
        </p:blipFill>
        <p:spPr>
          <a:xfrm>
            <a:off x="807659" y="1335669"/>
            <a:ext cx="3113532" cy="2415772"/>
          </a:xfrm>
          <a:prstGeom prst="rect">
            <a:avLst/>
          </a:prstGeom>
        </p:spPr>
      </p:pic>
      <p:sp>
        <p:nvSpPr>
          <p:cNvPr id="3" name="Content Placeholder 2"/>
          <p:cNvSpPr>
            <a:spLocks noGrp="1"/>
          </p:cNvSpPr>
          <p:nvPr>
            <p:ph idx="1"/>
          </p:nvPr>
        </p:nvSpPr>
        <p:spPr>
          <a:xfrm>
            <a:off x="4572000" y="995376"/>
            <a:ext cx="3957963" cy="3217334"/>
          </a:xfrm>
          <a:effectLst/>
        </p:spPr>
        <p:txBody>
          <a:bodyPr vert="horz" lIns="91440" tIns="45720" rIns="91440" bIns="45720" rtlCol="0" anchor="ctr">
            <a:normAutofit/>
          </a:bodyPr>
          <a:lstStyle/>
          <a:p>
            <a:pPr marL="0" indent="-228600" defTabSz="914400"/>
            <a:endParaRPr lang="en-US" dirty="0"/>
          </a:p>
          <a:p>
            <a:pPr indent="-228600" defTabSz="914400"/>
            <a:r>
              <a:rPr lang="en-US" dirty="0"/>
              <a:t>Roadway marking gives you a warning or direction.  </a:t>
            </a:r>
          </a:p>
          <a:p>
            <a:pPr indent="-228600" defTabSz="914400"/>
            <a:r>
              <a:rPr lang="en-US" dirty="0"/>
              <a:t>These markings are usually lines, words, or arrows painted yellow or white on the roadway.  </a:t>
            </a:r>
          </a:p>
          <a:p>
            <a:pPr indent="-228600" defTabSz="914400"/>
            <a:r>
              <a:rPr lang="en-US" dirty="0"/>
              <a:t>Sometimes special marking are used on curbs and other surfaces.</a:t>
            </a:r>
          </a:p>
        </p:txBody>
      </p:sp>
      <p:sp>
        <p:nvSpPr>
          <p:cNvPr id="26" name="Title 3">
            <a:extLst>
              <a:ext uri="{FF2B5EF4-FFF2-40B4-BE49-F238E27FC236}">
                <a16:creationId xmlns:a16="http://schemas.microsoft.com/office/drawing/2014/main" id="{EDA40B90-E281-4108-8CC2-959D5F9507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500" y="5154307"/>
            <a:ext cx="7928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ign on the side of a road&#10;&#10;Description automatically generated">
            <a:extLst>
              <a:ext uri="{FF2B5EF4-FFF2-40B4-BE49-F238E27FC236}">
                <a16:creationId xmlns:a16="http://schemas.microsoft.com/office/drawing/2014/main" id="{9872685A-3952-0441-8E53-B8C1162CC5A1}"/>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2"/>
          <a:stretch/>
        </p:blipFill>
        <p:spPr>
          <a:xfrm>
            <a:off x="3666266" y="-1"/>
            <a:ext cx="5477733" cy="3922776"/>
          </a:xfrm>
          <a:prstGeom prst="rect">
            <a:avLst/>
          </a:prstGeom>
        </p:spPr>
      </p:pic>
      <p:pic>
        <p:nvPicPr>
          <p:cNvPr id="8" name="Picture 7" descr="A narrow road&#10;&#10;Description automatically generated">
            <a:extLst>
              <a:ext uri="{FF2B5EF4-FFF2-40B4-BE49-F238E27FC236}">
                <a16:creationId xmlns:a16="http://schemas.microsoft.com/office/drawing/2014/main" id="{E13F8307-7814-124F-AF60-70A5DD2A5578}"/>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r="-2"/>
          <a:stretch/>
        </p:blipFill>
        <p:spPr>
          <a:xfrm>
            <a:off x="5015117" y="3922776"/>
            <a:ext cx="4128884" cy="2935224"/>
          </a:xfrm>
          <a:prstGeom prst="rect">
            <a:avLst/>
          </a:prstGeom>
        </p:spPr>
      </p:pic>
      <p:sp>
        <p:nvSpPr>
          <p:cNvPr id="13" name="Freeform: Shape 12">
            <a:extLst>
              <a:ext uri="{FF2B5EF4-FFF2-40B4-BE49-F238E27FC236}">
                <a16:creationId xmlns:a16="http://schemas.microsoft.com/office/drawing/2014/main" id="{87A9A6A7-E39F-4FDE-84E7-DF614CAD5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672589"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EFB6BDD-6CEB-4245-A31D-D56E4BEB0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6072186"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87D1A4C-889F-1C49-A4C9-752F8F793B0F}"/>
              </a:ext>
            </a:extLst>
          </p:cNvPr>
          <p:cNvSpPr txBox="1"/>
          <p:nvPr/>
        </p:nvSpPr>
        <p:spPr>
          <a:xfrm>
            <a:off x="603503" y="4851399"/>
            <a:ext cx="461959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Yellow Line Marking</a:t>
            </a:r>
          </a:p>
        </p:txBody>
      </p:sp>
      <p:sp>
        <p:nvSpPr>
          <p:cNvPr id="3" name="Content Placeholder 2"/>
          <p:cNvSpPr>
            <a:spLocks noGrp="1"/>
          </p:cNvSpPr>
          <p:nvPr>
            <p:ph idx="1"/>
          </p:nvPr>
        </p:nvSpPr>
        <p:spPr>
          <a:xfrm>
            <a:off x="603504" y="365760"/>
            <a:ext cx="3247998" cy="4154361"/>
          </a:xfrm>
        </p:spPr>
        <p:txBody>
          <a:bodyPr vert="horz" lIns="91440" tIns="45720" rIns="91440" bIns="45720" rtlCol="0" anchor="ctr">
            <a:normAutofit/>
          </a:bodyPr>
          <a:lstStyle/>
          <a:p>
            <a:pPr marL="0" indent="0" defTabSz="914400">
              <a:buNone/>
            </a:pPr>
            <a:endParaRPr lang="en-US" sz="1400" dirty="0"/>
          </a:p>
          <a:p>
            <a:pPr indent="-228600" defTabSz="914400"/>
            <a:r>
              <a:rPr lang="en-US" sz="1400" dirty="0"/>
              <a:t>A solid yellow line on the driver’s side of the center line indicates that passing is not allowed.</a:t>
            </a:r>
          </a:p>
          <a:p>
            <a:pPr indent="-228600" defTabSz="914400"/>
            <a:endParaRPr lang="en-US" sz="1400" dirty="0"/>
          </a:p>
          <a:p>
            <a:pPr indent="-228600" defTabSz="914400"/>
            <a:r>
              <a:rPr lang="en-US" sz="1400" dirty="0"/>
              <a:t>A broken yellow line separates two-way traffic.  It also means a driver may pass only when no traffic is coming from the opposite direction. </a:t>
            </a:r>
          </a:p>
          <a:p>
            <a:pPr marL="0" indent="0" defTabSz="914400">
              <a:buNone/>
            </a:pPr>
            <a:endParaRPr lang="en-US" sz="1400" dirty="0"/>
          </a:p>
          <a:p>
            <a:pPr indent="-228600" defTabSz="914400"/>
            <a:r>
              <a:rPr lang="en-US" sz="1400" dirty="0"/>
              <a:t>Turning left across a solid yellow line into a driveway or alley is allowed after yielding  to oncoming traffic.</a:t>
            </a:r>
          </a:p>
          <a:p>
            <a:pPr indent="-228600" defTabSz="914400"/>
            <a:endParaRPr lang="en-US" sz="1400" dirty="0"/>
          </a:p>
          <a:p>
            <a:pPr indent="-228600" defTabSz="914400"/>
            <a:endParaRPr lang="en-US" sz="1400" dirty="0"/>
          </a:p>
          <a:p>
            <a:pPr indent="-228600" defTabSz="914400"/>
            <a:endParaRPr lang="en-US" sz="140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road&#10;&#10;Description automatically generated">
            <a:extLst>
              <a:ext uri="{FF2B5EF4-FFF2-40B4-BE49-F238E27FC236}">
                <a16:creationId xmlns:a16="http://schemas.microsoft.com/office/drawing/2014/main" id="{1835E4FF-9D93-AE42-A045-872316F3A548}"/>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3"/>
          <a:stretch/>
        </p:blipFill>
        <p:spPr>
          <a:xfrm>
            <a:off x="4444680" y="10"/>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9" name="Picture 8" descr="A picture containing road, scene, outdoor, light&#10;&#10;Description automatically generated">
            <a:extLst>
              <a:ext uri="{FF2B5EF4-FFF2-40B4-BE49-F238E27FC236}">
                <a16:creationId xmlns:a16="http://schemas.microsoft.com/office/drawing/2014/main" id="{BB3425CB-D578-9F45-A55F-193FF023402E}"/>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7" name="Picture 6">
            <a:extLst>
              <a:ext uri="{FF2B5EF4-FFF2-40B4-BE49-F238E27FC236}">
                <a16:creationId xmlns:a16="http://schemas.microsoft.com/office/drawing/2014/main" id="{24457618-D557-C941-B9F0-9602FC1A77B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35713"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7"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0F86758B-3106-4324-A03D-67715F7F1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26998"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DACE9D6-31E5-A84F-AA9B-4BAEB5877514}"/>
              </a:ext>
            </a:extLst>
          </p:cNvPr>
          <p:cNvSpPr txBox="1"/>
          <p:nvPr/>
        </p:nvSpPr>
        <p:spPr>
          <a:xfrm>
            <a:off x="628650" y="365125"/>
            <a:ext cx="381603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rgbClr val="000000"/>
                </a:solidFill>
                <a:latin typeface="+mj-lt"/>
                <a:ea typeface="+mj-ea"/>
                <a:cs typeface="+mj-cs"/>
              </a:rPr>
              <a:t>White Line Markings</a:t>
            </a:r>
          </a:p>
        </p:txBody>
      </p:sp>
      <p:sp>
        <p:nvSpPr>
          <p:cNvPr id="3" name="Content Placeholder 2"/>
          <p:cNvSpPr>
            <a:spLocks noGrp="1"/>
          </p:cNvSpPr>
          <p:nvPr>
            <p:ph idx="1"/>
          </p:nvPr>
        </p:nvSpPr>
        <p:spPr>
          <a:xfrm>
            <a:off x="628650" y="2021249"/>
            <a:ext cx="4280673" cy="4155713"/>
          </a:xfrm>
        </p:spPr>
        <p:txBody>
          <a:bodyPr vert="horz" lIns="91440" tIns="45720" rIns="91440" bIns="45720" rtlCol="0">
            <a:normAutofit lnSpcReduction="10000"/>
          </a:bodyPr>
          <a:lstStyle/>
          <a:p>
            <a:pPr indent="-228600" defTabSz="914400"/>
            <a:endParaRPr lang="en-US" sz="1400" dirty="0">
              <a:solidFill>
                <a:srgbClr val="000000"/>
              </a:solidFill>
            </a:endParaRPr>
          </a:p>
          <a:p>
            <a:pPr indent="-228600" defTabSz="914400"/>
            <a:r>
              <a:rPr lang="en-US" sz="1400" dirty="0">
                <a:solidFill>
                  <a:srgbClr val="000000"/>
                </a:solidFill>
              </a:rPr>
              <a:t>Broken white lines separate lanes of traffic that are moving in the same direction.  You may cross these broken white lines when changing lanes.</a:t>
            </a:r>
          </a:p>
          <a:p>
            <a:pPr indent="-228600" defTabSz="914400"/>
            <a:endParaRPr lang="en-US" sz="1400" dirty="0">
              <a:solidFill>
                <a:srgbClr val="000000"/>
              </a:solidFill>
            </a:endParaRPr>
          </a:p>
          <a:p>
            <a:pPr indent="-228600" defTabSz="914400"/>
            <a:r>
              <a:rPr lang="en-US" sz="1400" dirty="0">
                <a:solidFill>
                  <a:srgbClr val="000000"/>
                </a:solidFill>
              </a:rPr>
              <a:t>Solid white lines indicate that you should not cross them.</a:t>
            </a:r>
          </a:p>
          <a:p>
            <a:pPr indent="-228600" defTabSz="914400"/>
            <a:endParaRPr lang="en-US" sz="1400" dirty="0">
              <a:solidFill>
                <a:srgbClr val="000000"/>
              </a:solidFill>
            </a:endParaRPr>
          </a:p>
          <a:p>
            <a:pPr indent="-228600" defTabSz="914400"/>
            <a:r>
              <a:rPr lang="en-US" sz="1400" dirty="0">
                <a:solidFill>
                  <a:srgbClr val="000000"/>
                </a:solidFill>
              </a:rPr>
              <a:t>White arrows are painted in lanes to tell you when and where to turn.  If you are in a lane with an arrow and the word ONLY, you must continue In the direction of the arrow.</a:t>
            </a:r>
          </a:p>
          <a:p>
            <a:pPr indent="-228600" defTabSz="914400"/>
            <a:endParaRPr lang="en-US" sz="1400" dirty="0">
              <a:solidFill>
                <a:srgbClr val="000000"/>
              </a:solidFill>
            </a:endParaRPr>
          </a:p>
          <a:p>
            <a:pPr indent="-228600" defTabSz="914400"/>
            <a:r>
              <a:rPr lang="en-US" sz="1400" dirty="0">
                <a:solidFill>
                  <a:srgbClr val="000000"/>
                </a:solidFill>
              </a:rPr>
              <a:t>Solid white lines are also used to mark pedestrian crosswalks and stop lines.</a:t>
            </a:r>
          </a:p>
          <a:p>
            <a:pPr indent="-228600" defTabSz="914400"/>
            <a:endParaRPr lang="en-US" sz="1400" dirty="0">
              <a:solidFill>
                <a:srgbClr val="000000"/>
              </a:solidFill>
            </a:endParaRPr>
          </a:p>
          <a:p>
            <a:pPr indent="-228600" defTabSz="914400"/>
            <a:r>
              <a:rPr lang="en-US" sz="1400" dirty="0">
                <a:solidFill>
                  <a:srgbClr val="000000"/>
                </a:solidFill>
              </a:rPr>
              <a:t>A special white marking on the roadway is used to show you where an exit ramp starts.</a:t>
            </a:r>
          </a:p>
          <a:p>
            <a:pPr indent="-228600" defTabSz="914400"/>
            <a:endParaRPr lang="en-US" sz="1100" dirty="0">
              <a:solidFill>
                <a:srgbClr val="000000"/>
              </a:solidFill>
            </a:endParaRPr>
          </a:p>
          <a:p>
            <a:pPr marL="0" indent="0" defTabSz="914400">
              <a:buNone/>
            </a:pPr>
            <a:endParaRPr lang="en-US" sz="11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Top Corners Rounded 2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37536" y="1604792"/>
            <a:ext cx="5923488"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Top Corners Rounded 23">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44075" y="1645100"/>
            <a:ext cx="5609397"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2705800"/>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5766" y="1749072"/>
            <a:ext cx="3069714" cy="3042099"/>
          </a:xfrm>
        </p:spPr>
        <p:txBody>
          <a:bodyPr anchor="t">
            <a:normAutofit/>
          </a:bodyPr>
          <a:lstStyle/>
          <a:p>
            <a:r>
              <a:rPr lang="en-US" sz="1700" dirty="0">
                <a:solidFill>
                  <a:schemeClr val="bg1"/>
                </a:solidFill>
              </a:rPr>
              <a:t>Traffic signs serve many purposes, each traffic sign has a specific shape and color.</a:t>
            </a:r>
          </a:p>
          <a:p>
            <a:endParaRPr lang="en-US" sz="1700" dirty="0">
              <a:solidFill>
                <a:schemeClr val="bg1"/>
              </a:solidFill>
            </a:endParaRPr>
          </a:p>
          <a:p>
            <a:r>
              <a:rPr lang="en-US" sz="1700" dirty="0">
                <a:solidFill>
                  <a:schemeClr val="bg1"/>
                </a:solidFill>
              </a:rPr>
              <a:t>Each sign shape and color has a special meaning.  By knowing the meanings of these shapes and colors, you can get valuable information form a sign.</a:t>
            </a:r>
          </a:p>
        </p:txBody>
      </p:sp>
      <p:pic>
        <p:nvPicPr>
          <p:cNvPr id="8" name="Picture 7" descr="A close up of a sign&#10;&#10;Description automatically generated">
            <a:extLst>
              <a:ext uri="{FF2B5EF4-FFF2-40B4-BE49-F238E27FC236}">
                <a16:creationId xmlns:a16="http://schemas.microsoft.com/office/drawing/2014/main" id="{0B02276C-6091-D347-8FD3-22908CECFC82}"/>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902825" y="1081179"/>
            <a:ext cx="4906588" cy="4538594"/>
          </a:xfrm>
          <a:prstGeom prst="rect">
            <a:avLst/>
          </a:prstGeom>
        </p:spPr>
      </p:pic>
      <p:sp>
        <p:nvSpPr>
          <p:cNvPr id="2" name="TextBox 1">
            <a:extLst>
              <a:ext uri="{FF2B5EF4-FFF2-40B4-BE49-F238E27FC236}">
                <a16:creationId xmlns:a16="http://schemas.microsoft.com/office/drawing/2014/main" id="{0388A9DE-F102-CD4E-875A-899E77499828}"/>
              </a:ext>
            </a:extLst>
          </p:cNvPr>
          <p:cNvSpPr txBox="1"/>
          <p:nvPr/>
        </p:nvSpPr>
        <p:spPr>
          <a:xfrm>
            <a:off x="6949440" y="1085088"/>
            <a:ext cx="184731" cy="369332"/>
          </a:xfrm>
          <a:prstGeom prst="rect">
            <a:avLst/>
          </a:prstGeom>
          <a:noFill/>
        </p:spPr>
        <p:txBody>
          <a:bodyPr wrap="none" rtlCol="0">
            <a:spAutoFit/>
          </a:bodyPr>
          <a:lstStyle/>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9574618-4760-9248-9A32-63766E5263C6}"/>
              </a:ext>
            </a:extLst>
          </p:cNvPr>
          <p:cNvSpPr txBox="1"/>
          <p:nvPr/>
        </p:nvSpPr>
        <p:spPr>
          <a:xfrm>
            <a:off x="482601" y="623392"/>
            <a:ext cx="2522980" cy="1607060"/>
          </a:xfrm>
          <a:prstGeom prst="rect">
            <a:avLst/>
          </a:prstGeom>
          <a:noFill/>
          <a:ln w="19050">
            <a:solidFill>
              <a:schemeClr val="tx1"/>
            </a:solidFill>
          </a:ln>
        </p:spPr>
        <p:txBody>
          <a:bodyPr vert="horz" wrap="square" lIns="91440" tIns="45720" rIns="91440" bIns="45720" rtlCol="0" anchor="ctr">
            <a:normAutofit/>
          </a:bodyPr>
          <a:lstStyle/>
          <a:p>
            <a:pPr algn="ctr">
              <a:lnSpc>
                <a:spcPct val="90000"/>
              </a:lnSpc>
              <a:spcBef>
                <a:spcPct val="0"/>
              </a:spcBef>
              <a:spcAft>
                <a:spcPts val="600"/>
              </a:spcAft>
            </a:pPr>
            <a:r>
              <a:rPr lang="en-US" sz="2400" b="1" kern="1200">
                <a:solidFill>
                  <a:schemeClr val="tx1"/>
                </a:solidFill>
                <a:latin typeface="+mj-lt"/>
                <a:ea typeface="+mj-ea"/>
                <a:cs typeface="+mj-cs"/>
              </a:rPr>
              <a:t>Regulatory Signs</a:t>
            </a:r>
          </a:p>
        </p:txBody>
      </p:sp>
      <p:sp>
        <p:nvSpPr>
          <p:cNvPr id="3" name="Content Placeholder 2"/>
          <p:cNvSpPr>
            <a:spLocks noGrp="1"/>
          </p:cNvSpPr>
          <p:nvPr>
            <p:ph idx="1"/>
          </p:nvPr>
        </p:nvSpPr>
        <p:spPr>
          <a:xfrm>
            <a:off x="482601" y="2638043"/>
            <a:ext cx="2522980" cy="3415623"/>
          </a:xfrm>
        </p:spPr>
        <p:txBody>
          <a:bodyPr vert="horz" lIns="91440" tIns="45720" rIns="91440" bIns="45720" rtlCol="0">
            <a:normAutofit/>
          </a:bodyPr>
          <a:lstStyle/>
          <a:p>
            <a:pPr indent="-228600" defTabSz="914400"/>
            <a:r>
              <a:rPr lang="en-US" sz="1600"/>
              <a:t>Control movement and flow of traffic</a:t>
            </a:r>
          </a:p>
          <a:p>
            <a:pPr indent="-228600" defTabSz="914400"/>
            <a:r>
              <a:rPr lang="en-US" sz="1600"/>
              <a:t>Regulatory signs tell you about laws that you must obey.  </a:t>
            </a:r>
          </a:p>
          <a:p>
            <a:pPr indent="-228600" defTabSz="914400"/>
            <a:r>
              <a:rPr lang="en-US" sz="1600"/>
              <a:t>The most important signs, Stop and Yield, have unique shapes. </a:t>
            </a:r>
          </a:p>
          <a:p>
            <a:pPr indent="-228600" defTabSz="914400"/>
            <a:r>
              <a:rPr lang="en-US" sz="1600"/>
              <a:t> All other regulatory signs are either white squares or rectangles with red or black lettering.  </a:t>
            </a:r>
          </a:p>
        </p:txBody>
      </p:sp>
      <p:pic>
        <p:nvPicPr>
          <p:cNvPr id="10" name="Picture 9" descr="A picture containing parking, meter&#10;&#10;Description automatically generated">
            <a:extLst>
              <a:ext uri="{FF2B5EF4-FFF2-40B4-BE49-F238E27FC236}">
                <a16:creationId xmlns:a16="http://schemas.microsoft.com/office/drawing/2014/main" id="{ADCDC489-280F-7041-87BD-26D9C3CD4D8A}"/>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267200" y="422479"/>
            <a:ext cx="4260897" cy="60130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pic>
    </p:spTree>
  </p:cSld>
  <p:clrMapOvr>
    <a:overrideClrMapping bg1="dk1" tx1="lt1" bg2="dk2" tx2="lt2" accent1="accent1" accent2="accent2" accent3="accent3" accent4="accent4" accent5="accent5" accent6="accent6" hlink="hlink" folHlink="folHlink"/>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BAD438E-DC67-9747-B048-E6FE92384A39}"/>
              </a:ext>
            </a:extLst>
          </p:cNvPr>
          <p:cNvSpPr txBox="1"/>
          <p:nvPr/>
        </p:nvSpPr>
        <p:spPr>
          <a:xfrm>
            <a:off x="4645506" y="3109579"/>
            <a:ext cx="3933226" cy="15381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kern="1200" dirty="0">
                <a:solidFill>
                  <a:schemeClr val="tx1"/>
                </a:solidFill>
                <a:latin typeface="+mj-lt"/>
                <a:ea typeface="+mj-ea"/>
                <a:cs typeface="+mj-cs"/>
              </a:rPr>
              <a:t>Warning signs will  alert you to possible hazards and road conditions.</a:t>
            </a:r>
          </a:p>
        </p:txBody>
      </p:sp>
      <p:sp>
        <p:nvSpPr>
          <p:cNvPr id="4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31" name="Picture 30">
            <a:extLst>
              <a:ext uri="{FF2B5EF4-FFF2-40B4-BE49-F238E27FC236}">
                <a16:creationId xmlns:a16="http://schemas.microsoft.com/office/drawing/2014/main" id="{3BC6A775-7611-CF4A-899C-5507A03551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0129" y="2201697"/>
            <a:ext cx="2450957" cy="2446012"/>
          </a:xfrm>
          <a:prstGeom prst="rect">
            <a:avLst/>
          </a:prstGeom>
        </p:spPr>
      </p:pic>
      <p:sp>
        <p:nvSpPr>
          <p:cNvPr id="3" name="Content Placeholder 2"/>
          <p:cNvSpPr>
            <a:spLocks noGrp="1"/>
          </p:cNvSpPr>
          <p:nvPr>
            <p:ph idx="1"/>
          </p:nvPr>
        </p:nvSpPr>
        <p:spPr>
          <a:xfrm>
            <a:off x="4433368" y="865553"/>
            <a:ext cx="4037739" cy="1191848"/>
          </a:xfrm>
        </p:spPr>
        <p:txBody>
          <a:bodyPr vert="horz" lIns="91440" tIns="45720" rIns="91440" bIns="45720" rtlCol="0">
            <a:normAutofit fontScale="92500"/>
          </a:bodyPr>
          <a:lstStyle/>
          <a:p>
            <a:pPr marL="0" indent="0" algn="ctr" defTabSz="914400">
              <a:buNone/>
            </a:pPr>
            <a:r>
              <a:rPr lang="en-US" sz="5400" b="1" dirty="0"/>
              <a:t>Warning Signs</a:t>
            </a:r>
          </a:p>
          <a:p>
            <a:pPr marL="0" indent="0" algn="ctr" defTabSz="914400">
              <a:buNone/>
            </a:pPr>
            <a:r>
              <a:rPr lang="en-US" dirty="0"/>
              <a:t>(Usually Diamond Shaped)</a:t>
            </a:r>
          </a:p>
          <a:p>
            <a:pPr indent="-228600" defTabSz="914400"/>
            <a:endParaRPr lang="en-US"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4B2D5A-B8D3-D248-864B-449277D32F64}"/>
              </a:ext>
            </a:extLst>
          </p:cNvPr>
          <p:cNvSpPr txBox="1"/>
          <p:nvPr/>
        </p:nvSpPr>
        <p:spPr>
          <a:xfrm>
            <a:off x="4990200" y="1396289"/>
            <a:ext cx="375475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kern="1200" dirty="0">
                <a:solidFill>
                  <a:schemeClr val="tx1"/>
                </a:solidFill>
                <a:latin typeface="+mj-lt"/>
                <a:ea typeface="+mj-ea"/>
                <a:cs typeface="+mj-cs"/>
              </a:rPr>
              <a:t>Stop Signs</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0" name="Picture 2" descr="http://i.zdnet.com/blogs/stop_sign.png"/>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73180" y="1156625"/>
            <a:ext cx="3078957" cy="3078957"/>
          </a:xfrm>
          <a:prstGeom prst="rect">
            <a:avLst/>
          </a:prstGeom>
          <a:noFill/>
        </p:spPr>
      </p:pic>
      <p:sp>
        <p:nvSpPr>
          <p:cNvPr id="3" name="Content Placeholder 2"/>
          <p:cNvSpPr>
            <a:spLocks noGrp="1"/>
          </p:cNvSpPr>
          <p:nvPr>
            <p:ph idx="1"/>
          </p:nvPr>
        </p:nvSpPr>
        <p:spPr>
          <a:xfrm>
            <a:off x="4993533" y="2871982"/>
            <a:ext cx="3754752" cy="3181684"/>
          </a:xfrm>
        </p:spPr>
        <p:txBody>
          <a:bodyPr vert="horz" lIns="91440" tIns="45720" rIns="91440" bIns="45720" rtlCol="0" anchor="t">
            <a:normAutofit/>
          </a:bodyPr>
          <a:lstStyle/>
          <a:p>
            <a:pPr indent="-228600" defTabSz="914400"/>
            <a:endParaRPr lang="en-US" sz="1500" dirty="0"/>
          </a:p>
          <a:p>
            <a:pPr indent="-228600" defTabSz="914400"/>
            <a:r>
              <a:rPr lang="en-US" sz="1500" dirty="0"/>
              <a:t>Always come to a </a:t>
            </a:r>
            <a:r>
              <a:rPr lang="en-US" sz="1500" b="1" u="sng" dirty="0">
                <a:solidFill>
                  <a:srgbClr val="FF0000"/>
                </a:solidFill>
              </a:rPr>
              <a:t>complete stop</a:t>
            </a:r>
            <a:r>
              <a:rPr lang="en-US" sz="1500" dirty="0">
                <a:solidFill>
                  <a:srgbClr val="FF0000"/>
                </a:solidFill>
              </a:rPr>
              <a:t> </a:t>
            </a:r>
          </a:p>
          <a:p>
            <a:pPr marL="0" indent="0" defTabSz="914400">
              <a:buNone/>
            </a:pPr>
            <a:endParaRPr lang="en-US" sz="1500" dirty="0"/>
          </a:p>
          <a:p>
            <a:pPr indent="-228600" defTabSz="914400"/>
            <a:r>
              <a:rPr lang="en-US" sz="1500" dirty="0"/>
              <a:t>Once stopped, you must yield the right of way to pedestrians or other vehicles in or approaching the intersection.	</a:t>
            </a:r>
          </a:p>
          <a:p>
            <a:pPr marL="0" indent="0" defTabSz="914400">
              <a:buNone/>
            </a:pPr>
            <a:endParaRPr lang="en-US" sz="1500" dirty="0"/>
          </a:p>
          <a:p>
            <a:pPr indent="-228600" defTabSz="914400"/>
            <a:r>
              <a:rPr lang="en-US" sz="1500" dirty="0"/>
              <a:t>At some intersections, Stop signs are posted at all four corners. Each stop sign might include a small sign that says “4 way” or “All Way” follow these steps at a 4-way stop:</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46C4E63-5F8D-44B8-9860-1D7841E3D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1004"/>
            <a:ext cx="9141714"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2"/>
            <a:ext cx="4081393"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88855" y="228600"/>
            <a:ext cx="3048307" cy="4648200"/>
          </a:xfrm>
        </p:spPr>
        <p:txBody>
          <a:bodyPr anchor="t">
            <a:normAutofit fontScale="92500"/>
          </a:bodyPr>
          <a:lstStyle/>
          <a:p>
            <a:pPr>
              <a:buNone/>
            </a:pPr>
            <a:endParaRPr lang="en-US" sz="1400" dirty="0"/>
          </a:p>
          <a:p>
            <a:pPr>
              <a:buNone/>
            </a:pPr>
            <a:r>
              <a:rPr lang="en-US" sz="1400" dirty="0"/>
              <a:t>1- The driver who stopped first should be allowed to go first.</a:t>
            </a:r>
          </a:p>
          <a:p>
            <a:pPr>
              <a:buNone/>
            </a:pPr>
            <a:endParaRPr lang="en-US" sz="1400" dirty="0"/>
          </a:p>
          <a:p>
            <a:pPr>
              <a:buNone/>
            </a:pPr>
            <a:r>
              <a:rPr lang="en-US" sz="1400" dirty="0"/>
              <a:t>2- When vehicles stop to the right or left or each other at the same time, the </a:t>
            </a:r>
            <a:r>
              <a:rPr lang="en-US" sz="1400" b="1" dirty="0"/>
              <a:t>driver on the left should yield to the driver on the right</a:t>
            </a:r>
          </a:p>
          <a:p>
            <a:pPr>
              <a:buNone/>
            </a:pPr>
            <a:endParaRPr lang="en-US" sz="1400" dirty="0"/>
          </a:p>
          <a:p>
            <a:pPr>
              <a:buNone/>
            </a:pPr>
            <a:r>
              <a:rPr lang="en-US" sz="1400" dirty="0"/>
              <a:t>3- When stopped across the intersection facing oncoming traffic, the driver going straight should be allowed to proceed.  A driver turning left should wait.</a:t>
            </a:r>
          </a:p>
          <a:p>
            <a:pPr>
              <a:buNone/>
            </a:pPr>
            <a:endParaRPr lang="en-US" sz="1400" dirty="0"/>
          </a:p>
          <a:p>
            <a:pPr>
              <a:buNone/>
            </a:pPr>
            <a:r>
              <a:rPr lang="en-US" sz="1400" dirty="0"/>
              <a:t>4- Show your intention to proceed by moving forward slowly before entering the intersection.</a:t>
            </a:r>
          </a:p>
          <a:p>
            <a:pPr>
              <a:buNone/>
            </a:pPr>
            <a:endParaRPr lang="en-US" sz="1400" dirty="0"/>
          </a:p>
          <a:p>
            <a:pPr>
              <a:buNone/>
            </a:pPr>
            <a:r>
              <a:rPr lang="en-US" sz="1400" dirty="0"/>
              <a:t>5- Check for traffic ahead and to the sides before entering the intersection.</a:t>
            </a:r>
          </a:p>
        </p:txBody>
      </p:sp>
      <p:pic>
        <p:nvPicPr>
          <p:cNvPr id="4" name="Picture 3" descr="A red stop sign sitting on the ground&#10;&#10;Description automatically generated">
            <a:extLst>
              <a:ext uri="{FF2B5EF4-FFF2-40B4-BE49-F238E27FC236}">
                <a16:creationId xmlns:a16="http://schemas.microsoft.com/office/drawing/2014/main" id="{A67557E6-019C-B540-B919-1A7994907D1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136903" y="936393"/>
            <a:ext cx="2914675" cy="4663481"/>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extBox 1">
            <a:extLst>
              <a:ext uri="{FF2B5EF4-FFF2-40B4-BE49-F238E27FC236}">
                <a16:creationId xmlns:a16="http://schemas.microsoft.com/office/drawing/2014/main" id="{F2CADB58-6145-4A4B-80B8-434FCF0F6D7B}"/>
              </a:ext>
            </a:extLst>
          </p:cNvPr>
          <p:cNvSpPr txBox="1"/>
          <p:nvPr/>
        </p:nvSpPr>
        <p:spPr>
          <a:xfrm>
            <a:off x="630936" y="932688"/>
            <a:ext cx="3669030" cy="177393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500" b="1" kern="1200" dirty="0">
                <a:solidFill>
                  <a:schemeClr val="tx1"/>
                </a:solidFill>
                <a:latin typeface="+mj-lt"/>
                <a:ea typeface="+mj-ea"/>
                <a:cs typeface="+mj-cs"/>
              </a:rPr>
              <a:t>Yield Signs</a:t>
            </a:r>
            <a:endParaRPr lang="en-US" sz="3500" b="1" kern="1200">
              <a:solidFill>
                <a:schemeClr val="tx1"/>
              </a:solidFill>
              <a:latin typeface="+mj-lt"/>
              <a:ea typeface="+mj-ea"/>
              <a:cs typeface="+mj-cs"/>
            </a:endParaRPr>
          </a:p>
        </p:txBody>
      </p:sp>
      <p:sp>
        <p:nvSpPr>
          <p:cNvPr id="3" name="Content Placeholder 2"/>
          <p:cNvSpPr>
            <a:spLocks noGrp="1"/>
          </p:cNvSpPr>
          <p:nvPr>
            <p:ph idx="1"/>
          </p:nvPr>
        </p:nvSpPr>
        <p:spPr>
          <a:xfrm>
            <a:off x="630936" y="2898648"/>
            <a:ext cx="3669030" cy="3209544"/>
          </a:xfrm>
        </p:spPr>
        <p:txBody>
          <a:bodyPr vert="horz" lIns="91440" tIns="45720" rIns="91440" bIns="45720" rtlCol="0" anchor="t">
            <a:normAutofit/>
          </a:bodyPr>
          <a:lstStyle/>
          <a:p>
            <a:pPr marL="0" indent="-228600" defTabSz="914400"/>
            <a:endParaRPr lang="en-US" sz="1700"/>
          </a:p>
          <a:p>
            <a:pPr indent="-228600" defTabSz="914400"/>
            <a:r>
              <a:rPr lang="en-US" sz="1700" dirty="0"/>
              <a:t>Slow down as you approach the intersection</a:t>
            </a:r>
          </a:p>
          <a:p>
            <a:pPr indent="-228600" defTabSz="914400"/>
            <a:r>
              <a:rPr lang="en-US" sz="1700" dirty="0"/>
              <a:t>Prepare to stop and yield the right-of-way to vehicles and pedestrians in or approaching the intersection.</a:t>
            </a:r>
          </a:p>
          <a:p>
            <a:pPr indent="-228600" defTabSz="914400"/>
            <a:r>
              <a:rPr lang="en-US" sz="1700" dirty="0"/>
              <a:t>You must come to a complete stop at a yield sign if traffic conditions require it.</a:t>
            </a:r>
          </a:p>
        </p:txBody>
      </p:sp>
      <p:cxnSp>
        <p:nvCxnSpPr>
          <p:cNvPr id="143" name="Straight Connector 142">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894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0488" name="Picture 8" descr="http://3.bp.blogspot.com/_qt17dhesSEE/SYg8AEn42lI/AAAAAAAAAyk/z3JvaSjlC2g/s320/557px-Yield_sign_svg.png"/>
          <p:cNvPicPr>
            <a:picLocks noChangeAspect="1" noChangeArrowheads="1"/>
          </p:cNvPicPr>
          <p:nvPr/>
        </p:nvPicPr>
        <p:blipFill>
          <a:blip r:embed="rId2"/>
          <a:stretch>
            <a:fillRect/>
          </a:stretch>
        </p:blipFill>
        <p:spPr bwMode="auto">
          <a:xfrm>
            <a:off x="5061204" y="1819908"/>
            <a:ext cx="3769143" cy="3227328"/>
          </a:xfrm>
          <a:prstGeom prst="rect">
            <a:avLst/>
          </a:prstGeom>
          <a:noFill/>
        </p:spPr>
      </p:pic>
      <p:sp>
        <p:nvSpPr>
          <p:cNvPr id="20482" name="AutoShape 2" descr="http://www.wpclipart.com/page_frames/full_page_signs/traffic_signs_1/yield_sign_page.png"/>
          <p:cNvSpPr>
            <a:spLocks noChangeAspect="1" noChangeArrowheads="1"/>
          </p:cNvSpPr>
          <p:nvPr/>
        </p:nvSpPr>
        <p:spPr bwMode="auto">
          <a:xfrm>
            <a:off x="63500" y="-136525"/>
            <a:ext cx="5838825" cy="516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http://www.wpclipart.com/page_frames/full_page_signs/traffic_signs_1/yield_sign_page.png"/>
          <p:cNvSpPr>
            <a:spLocks noChangeAspect="1" noChangeArrowheads="1"/>
          </p:cNvSpPr>
          <p:nvPr/>
        </p:nvSpPr>
        <p:spPr bwMode="auto">
          <a:xfrm>
            <a:off x="63500" y="-136525"/>
            <a:ext cx="5838825" cy="516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ttp://www.wpclipart.com/page_frames/full_page_signs/traffic_signs_1/yield_sign_page.png"/>
          <p:cNvSpPr>
            <a:spLocks noChangeAspect="1" noChangeArrowheads="1"/>
          </p:cNvSpPr>
          <p:nvPr/>
        </p:nvSpPr>
        <p:spPr bwMode="auto">
          <a:xfrm>
            <a:off x="63500" y="-136525"/>
            <a:ext cx="7200900" cy="6362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1E2E0AFE-704B-4CB8-AB9D-D4472787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4319338"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6C2D8B-491F-214B-8CFE-CDC642500F13}"/>
              </a:ext>
            </a:extLst>
          </p:cNvPr>
          <p:cNvSpPr txBox="1"/>
          <p:nvPr/>
        </p:nvSpPr>
        <p:spPr>
          <a:xfrm>
            <a:off x="616137" y="640263"/>
            <a:ext cx="3683869" cy="1344975"/>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1700" dirty="0">
              <a:latin typeface="+mj-lt"/>
              <a:ea typeface="+mj-ea"/>
              <a:cs typeface="+mj-cs"/>
            </a:endParaRPr>
          </a:p>
          <a:p>
            <a:pPr>
              <a:lnSpc>
                <a:spcPct val="90000"/>
              </a:lnSpc>
              <a:spcBef>
                <a:spcPct val="0"/>
              </a:spcBef>
              <a:spcAft>
                <a:spcPts val="600"/>
              </a:spcAft>
            </a:pPr>
            <a:endParaRPr lang="en-US" sz="1700" b="1" dirty="0">
              <a:latin typeface="+mj-lt"/>
              <a:ea typeface="+mj-ea"/>
              <a:cs typeface="+mj-cs"/>
            </a:endParaRPr>
          </a:p>
          <a:p>
            <a:pPr algn="ctr">
              <a:lnSpc>
                <a:spcPct val="90000"/>
              </a:lnSpc>
              <a:spcBef>
                <a:spcPct val="0"/>
              </a:spcBef>
              <a:spcAft>
                <a:spcPts val="600"/>
              </a:spcAft>
            </a:pPr>
            <a:r>
              <a:rPr lang="en-US" sz="4100" b="1" dirty="0">
                <a:latin typeface="+mj-lt"/>
                <a:ea typeface="+mj-ea"/>
                <a:cs typeface="+mj-cs"/>
              </a:rPr>
              <a:t>Speed Limit </a:t>
            </a:r>
          </a:p>
          <a:p>
            <a:pPr algn="ctr">
              <a:lnSpc>
                <a:spcPct val="90000"/>
              </a:lnSpc>
              <a:spcBef>
                <a:spcPct val="0"/>
              </a:spcBef>
              <a:spcAft>
                <a:spcPts val="600"/>
              </a:spcAft>
            </a:pPr>
            <a:r>
              <a:rPr lang="en-US" sz="4100" b="1" dirty="0">
                <a:latin typeface="+mj-lt"/>
                <a:ea typeface="+mj-ea"/>
                <a:cs typeface="+mj-cs"/>
              </a:rPr>
              <a:t>Signs</a:t>
            </a:r>
          </a:p>
          <a:p>
            <a:pPr>
              <a:lnSpc>
                <a:spcPct val="90000"/>
              </a:lnSpc>
              <a:spcBef>
                <a:spcPct val="0"/>
              </a:spcBef>
              <a:spcAft>
                <a:spcPts val="600"/>
              </a:spcAft>
            </a:pPr>
            <a:endParaRPr lang="en-US" sz="1700" b="1" dirty="0">
              <a:latin typeface="+mj-lt"/>
              <a:ea typeface="+mj-ea"/>
              <a:cs typeface="+mj-cs"/>
            </a:endParaRPr>
          </a:p>
          <a:p>
            <a:pPr>
              <a:lnSpc>
                <a:spcPct val="90000"/>
              </a:lnSpc>
              <a:spcBef>
                <a:spcPct val="0"/>
              </a:spcBef>
              <a:spcAft>
                <a:spcPts val="600"/>
              </a:spcAft>
            </a:pPr>
            <a:endParaRPr lang="en-US" sz="1700" dirty="0">
              <a:latin typeface="+mj-lt"/>
              <a:ea typeface="+mj-ea"/>
              <a:cs typeface="+mj-cs"/>
            </a:endParaRPr>
          </a:p>
          <a:p>
            <a:pPr>
              <a:lnSpc>
                <a:spcPct val="90000"/>
              </a:lnSpc>
              <a:spcBef>
                <a:spcPct val="0"/>
              </a:spcBef>
              <a:spcAft>
                <a:spcPts val="600"/>
              </a:spcAft>
            </a:pPr>
            <a:endParaRPr lang="en-US" sz="1700" dirty="0">
              <a:latin typeface="+mj-lt"/>
              <a:ea typeface="+mj-ea"/>
              <a:cs typeface="+mj-cs"/>
            </a:endParaRPr>
          </a:p>
        </p:txBody>
      </p:sp>
      <p:sp>
        <p:nvSpPr>
          <p:cNvPr id="3" name="Content Placeholder 2"/>
          <p:cNvSpPr>
            <a:spLocks noGrp="1"/>
          </p:cNvSpPr>
          <p:nvPr>
            <p:ph idx="1"/>
          </p:nvPr>
        </p:nvSpPr>
        <p:spPr>
          <a:xfrm>
            <a:off x="616136" y="2121762"/>
            <a:ext cx="3683870" cy="3626917"/>
          </a:xfrm>
        </p:spPr>
        <p:txBody>
          <a:bodyPr vert="horz" lIns="91440" tIns="45720" rIns="91440" bIns="45720" rtlCol="0">
            <a:normAutofit/>
          </a:bodyPr>
          <a:lstStyle/>
          <a:p>
            <a:pPr marL="0" indent="0" algn="ctr" defTabSz="914400">
              <a:buNone/>
            </a:pPr>
            <a:r>
              <a:rPr lang="en-US" sz="1900" dirty="0"/>
              <a:t>Speed limit signs are used to manage traffic flow at safe speeds.</a:t>
            </a:r>
          </a:p>
          <a:p>
            <a:pPr indent="-228600" defTabSz="914400"/>
            <a:r>
              <a:rPr lang="en-US" sz="1900" dirty="0"/>
              <a:t>When traffic, roadway, or weather conditions are not ideal, you must obey the</a:t>
            </a:r>
            <a:r>
              <a:rPr lang="en-US" sz="1900" b="1" dirty="0"/>
              <a:t> Basic Speed Law. </a:t>
            </a:r>
          </a:p>
          <a:p>
            <a:pPr lvl="1" indent="-228600" defTabSz="914400"/>
            <a:r>
              <a:rPr lang="en-US" sz="1900" dirty="0"/>
              <a:t>This law states that you many not drive faster than is safe and prudent for existing conditions, regardless of posted speed limits.</a:t>
            </a:r>
          </a:p>
        </p:txBody>
      </p:sp>
      <p:pic>
        <p:nvPicPr>
          <p:cNvPr id="19458" name="Picture 2" descr="http://upload.wikimedia.org/wikipedia/commons/thumb/5/58/Speed_Limit_25_sign.svg/480px-Speed_Limit_25_sign.svg.png"/>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068042" y="321733"/>
            <a:ext cx="1755044" cy="2189730"/>
          </a:xfrm>
          <a:prstGeom prst="rect">
            <a:avLst/>
          </a:prstGeom>
          <a:noFill/>
        </p:spPr>
      </p:pic>
      <p:pic>
        <p:nvPicPr>
          <p:cNvPr id="19460" name="Picture 4" descr="http://www.thevillagesofbrentwood.com/neighborhood/images/stories/Speed_Limit_30_sign_svg.png"/>
          <p:cNvPicPr>
            <a:picLocks noChangeAspect="1" noChangeArrowheads="1"/>
          </p:cNvPicPr>
          <p:nvPr/>
        </p:nvPicPr>
        <p:blipFill>
          <a:blip r:embed="rId3" cstate="print"/>
          <a:stretch>
            <a:fillRect/>
          </a:stretch>
        </p:blipFill>
        <p:spPr bwMode="auto">
          <a:xfrm>
            <a:off x="5500142" y="2810760"/>
            <a:ext cx="2732734" cy="3407159"/>
          </a:xfrm>
          <a:prstGeom prst="rect">
            <a:avLst/>
          </a:prstGeom>
          <a:noFill/>
        </p:spPr>
      </p:pic>
      <p:pic>
        <p:nvPicPr>
          <p:cNvPr id="5" name="Picture 4" descr="A drawing of a person&#10;&#10;Description automatically generated">
            <a:extLst>
              <a:ext uri="{FF2B5EF4-FFF2-40B4-BE49-F238E27FC236}">
                <a16:creationId xmlns:a16="http://schemas.microsoft.com/office/drawing/2014/main" id="{48D37F3E-CEAD-2840-A94F-82A86E3EC9C0}"/>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5111465" y="324720"/>
            <a:ext cx="1755044" cy="21938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1484</Words>
  <Application>Microsoft Office PowerPoint</Application>
  <PresentationFormat>On-screen Show (4:3)</PresentationFormat>
  <Paragraphs>183</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Tw Cen MT</vt:lpstr>
      <vt:lpstr>Wingdings</vt:lpstr>
      <vt:lpstr>Office Theme</vt:lpstr>
      <vt:lpstr>PowerPoint Presentation</vt:lpstr>
      <vt:lpstr>Day 2  Chapter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Speed 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 Image Lehi</dc:creator>
  <cp:lastModifiedBy>Hayden Taylor</cp:lastModifiedBy>
  <cp:revision>3</cp:revision>
  <dcterms:created xsi:type="dcterms:W3CDTF">2020-01-24T19:56:31Z</dcterms:created>
  <dcterms:modified xsi:type="dcterms:W3CDTF">2020-02-07T17:47:08Z</dcterms:modified>
</cp:coreProperties>
</file>