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19"/>
  </p:handout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2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6B8C7-00DD-4474-868A-B3EBF4A0E060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6527D-3705-464D-83D8-4B32CD9C1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5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0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0685E-2833-40E2-902F-91909E7A3FFB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D9ABB867-194A-4B79-9657-798FC93D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ield_sig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i.streetsblog.org/2015/12/01/cdot-pilots-bike-lane-treatment-inspired-by-dutch-protected-intersection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ffi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sintegrated.com/traffic-surveillance-solution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565" y="1087374"/>
            <a:ext cx="6737617" cy="10009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Lesson Plan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Day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64" y="2535446"/>
            <a:ext cx="6737617" cy="35544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 	Driver’s education notes: </a:t>
            </a: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	Steering straight backward, Changing lanes, Hand over hand steering, Push Pull steering, Procedures for turning, Backing left and Right, U turns, Pulling into driveway, 3-point turns, Angle Parking, 90-degree parking, parallel parking, uphill and downhill parking, searching an intersection.</a:t>
            </a: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Video’s- Safety tips, Road Rage, Handling vehicle malfunctions.</a:t>
            </a: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H/O- Chapter 7</a:t>
            </a: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Correct chapter 7 handout</a:t>
            </a: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101 safe driving tips    11-101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6D3EE6-8CAE-6444-9264-C62CB1C5D476}"/>
              </a:ext>
            </a:extLst>
          </p:cNvPr>
          <p:cNvSpPr txBox="1"/>
          <p:nvPr/>
        </p:nvSpPr>
        <p:spPr>
          <a:xfrm>
            <a:off x="1200565" y="1087374"/>
            <a:ext cx="6737617" cy="100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60" dirty="0">
                <a:latin typeface="+mj-lt"/>
                <a:ea typeface="+mj-ea"/>
                <a:cs typeface="+mj-cs"/>
              </a:rPr>
              <a:t>Moving After a Stop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64" y="2535446"/>
            <a:ext cx="6737617" cy="355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After you have stopped and your front zone is clear, search at 90-degree angles to the right and left before you begin moving.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When turning, your last check should be in the direction of your intended path of travel.</a:t>
            </a:r>
          </a:p>
          <a:p>
            <a:pPr lvl="1">
              <a:buClr>
                <a:schemeClr val="tx1"/>
              </a:buClr>
            </a:pPr>
            <a:r>
              <a:rPr lang="en-US" sz="1900" dirty="0">
                <a:solidFill>
                  <a:schemeClr val="tx1"/>
                </a:solidFill>
              </a:rPr>
              <a:t> You need to know if your intended path of travel is open before you enter an intersection.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If you are stopped behind another vehicle, wait one second after it begins to move before you move. </a:t>
            </a:r>
          </a:p>
          <a:p>
            <a:pPr lvl="1">
              <a:buClr>
                <a:schemeClr val="tx1"/>
              </a:buClr>
            </a:pPr>
            <a:r>
              <a:rPr lang="en-US" sz="1900" dirty="0">
                <a:solidFill>
                  <a:schemeClr val="tx1"/>
                </a:solidFill>
              </a:rPr>
              <a:t> This gives you room to respond to any sudden stop made by the vehicle ahead.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8780525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09555-4BF8-CE48-8775-43DF11CCE155}"/>
              </a:ext>
            </a:extLst>
          </p:cNvPr>
          <p:cNvSpPr txBox="1"/>
          <p:nvPr/>
        </p:nvSpPr>
        <p:spPr>
          <a:xfrm>
            <a:off x="797768" y="4049486"/>
            <a:ext cx="3619110" cy="1883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pc="-60" dirty="0">
                <a:latin typeface="+mj-lt"/>
                <a:ea typeface="+mj-ea"/>
                <a:cs typeface="+mj-cs"/>
              </a:rPr>
              <a:t>Controlled Intersection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834B8B2-D349-2947-8105-C42F9383D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1401672" y="633927"/>
            <a:ext cx="2988590" cy="2726165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879677DB-CA2E-E64B-9814-7F9F65ACF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737" y="633927"/>
            <a:ext cx="2989022" cy="27261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124" y="3733800"/>
            <a:ext cx="3661227" cy="2362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A controlled intersection is one at which traffic signals or signs determine the right of way.  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Obey all signs and traffic signals when you approach a controlled intersection.  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Yield the right of way to through traffic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C1D4A39-A122-41DA-BF9B-2313FB6B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D120F8-C0F1-4CC6-B340-0B8F67C4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A6E41-C7FD-3D48-99EE-29BDB3750663}"/>
              </a:ext>
            </a:extLst>
          </p:cNvPr>
          <p:cNvSpPr txBox="1"/>
          <p:nvPr/>
        </p:nvSpPr>
        <p:spPr>
          <a:xfrm>
            <a:off x="216936" y="1123837"/>
            <a:ext cx="4838332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60" dirty="0">
                <a:latin typeface="+mj-lt"/>
                <a:ea typeface="+mj-ea"/>
                <a:cs typeface="+mj-cs"/>
              </a:rPr>
              <a:t>Controlled Intersection With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237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Two kinds of signs control intersections: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Stop Sign: </a:t>
            </a:r>
            <a:r>
              <a:rPr lang="en-US" dirty="0">
                <a:solidFill>
                  <a:schemeClr val="tx1"/>
                </a:solidFill>
              </a:rPr>
              <a:t>You must come to a complete stop.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Yield sign: </a:t>
            </a:r>
            <a:r>
              <a:rPr lang="en-US" sz="2000" dirty="0">
                <a:solidFill>
                  <a:schemeClr val="tx1"/>
                </a:solidFill>
              </a:rPr>
              <a:t>slow and yield the right of way to vehicles on the through street.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		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 descr="http://www.talis.com/source/blog/http:/www.talis.com/source/blog/images/Stop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79946" y="759599"/>
            <a:ext cx="2591370" cy="2584892"/>
          </a:xfrm>
          <a:prstGeom prst="rect">
            <a:avLst/>
          </a:prstGeom>
          <a:noFill/>
        </p:spPr>
      </p:pic>
      <p:pic>
        <p:nvPicPr>
          <p:cNvPr id="7172" name="Picture 4" descr="http://highwaytrafficsupply.com/images/regulatory_signs.html/R1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8774" y="3505358"/>
            <a:ext cx="2833714" cy="245824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AF6EFCA-56DD-442E-9948-D162BEBB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367028"/>
            <a:ext cx="3657600" cy="48387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Traffic signals usually have three lights to each cycle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Yellow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Green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Signals also can have a fourth or fifth light, such as a yellow arrow and a green arrow.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D6E70-1B6F-8744-9A69-869EBE13E807}"/>
              </a:ext>
            </a:extLst>
          </p:cNvPr>
          <p:cNvSpPr txBox="1"/>
          <p:nvPr/>
        </p:nvSpPr>
        <p:spPr>
          <a:xfrm>
            <a:off x="1365033" y="304800"/>
            <a:ext cx="6413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Controlled Intersections With Signals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B9206-65FB-0546-A57A-A584850A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4" y="1333500"/>
            <a:ext cx="41275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DBA180-F7F5-43E0-B455-5FC16E25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A42AC7-0102-4C6B-A360-D98DDCD5D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655675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057D6-B6C6-4945-A7A6-71F7CA5730BB}"/>
              </a:ext>
            </a:extLst>
          </p:cNvPr>
          <p:cNvSpPr txBox="1"/>
          <p:nvPr/>
        </p:nvSpPr>
        <p:spPr>
          <a:xfrm>
            <a:off x="6645351" y="758953"/>
            <a:ext cx="2089962" cy="5330952"/>
          </a:xfrm>
          <a:prstGeom prst="rect">
            <a:avLst/>
          </a:prstGeom>
        </p:spPr>
        <p:txBody>
          <a:bodyPr vert="vert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60" dirty="0">
                <a:latin typeface="+mj-lt"/>
                <a:ea typeface="+mj-ea"/>
                <a:cs typeface="+mj-cs"/>
              </a:rPr>
              <a:t>Approaching a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60" dirty="0">
                <a:latin typeface="+mj-lt"/>
                <a:ea typeface="+mj-ea"/>
                <a:cs typeface="+mj-cs"/>
              </a:rPr>
              <a:t>Controlled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864108"/>
            <a:ext cx="5385414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	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 you drive toward a controlled intersection with a signal, consider if the signal is about to change. 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Treat each intersection as a separate problem.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Searching 12-15 seconds ahead, </a:t>
            </a:r>
            <a:r>
              <a:rPr lang="en-US" dirty="0">
                <a:solidFill>
                  <a:schemeClr val="tx1"/>
                </a:solidFill>
              </a:rPr>
              <a:t>evaluate the next intersection to see what color that light is. 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Look for any traffic moving on the cross street.</a:t>
            </a:r>
          </a:p>
          <a:p>
            <a:pPr marL="0"/>
            <a:r>
              <a:rPr lang="en-US" i="1" dirty="0">
                <a:solidFill>
                  <a:schemeClr val="tx1"/>
                </a:solidFill>
              </a:rPr>
              <a:t>Note:   Always check your rear zone when coming to a stop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D543-1503-4630-AAE6-E315D68A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590" y="757325"/>
            <a:ext cx="325641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769" y="377756"/>
            <a:ext cx="2741143" cy="152724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Uncontrolled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Intersection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99F0D42-B064-F240-BC2A-878631E4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6" y="2277247"/>
            <a:ext cx="4875730" cy="38187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223" y="1726327"/>
            <a:ext cx="2741143" cy="3157903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	An  uncontrolled intersection has no signs or signals to regulate traffic.</a:t>
            </a:r>
          </a:p>
          <a:p>
            <a:pP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	Predict that other traffic will not stop, Reduce speed, search aggressively, and always be prepared to stop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85ECE-F27B-E343-99EF-3EBB78BBAE19}"/>
              </a:ext>
            </a:extLst>
          </p:cNvPr>
          <p:cNvSpPr txBox="1"/>
          <p:nvPr/>
        </p:nvSpPr>
        <p:spPr>
          <a:xfrm>
            <a:off x="216936" y="1123837"/>
            <a:ext cx="3012087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spc="-60" dirty="0">
                <a:latin typeface="+mj-lt"/>
                <a:ea typeface="+mj-ea"/>
                <a:cs typeface="+mj-cs"/>
              </a:rPr>
              <a:t>Avoiding Conflicts at an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510395"/>
            <a:ext cx="3012087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dirty="0">
                <a:solidFill>
                  <a:schemeClr val="tx1"/>
                </a:solidFill>
              </a:rPr>
              <a:t>A safe driver knows that conflicts often occur at intersections and is prepared to handle these conflicts.  </a:t>
            </a:r>
          </a:p>
          <a:p>
            <a:pPr marL="0"/>
            <a:endParaRPr lang="en-US" dirty="0">
              <a:solidFill>
                <a:schemeClr val="tx1"/>
              </a:solidFill>
            </a:endParaRPr>
          </a:p>
          <a:p>
            <a:pPr marL="0"/>
            <a:r>
              <a:rPr lang="en-US" dirty="0">
                <a:solidFill>
                  <a:schemeClr val="tx1"/>
                </a:solidFill>
              </a:rPr>
              <a:t>To be a safe driver, you need to know when to yield the right of way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0C5EBCA-4B28-F242-AFE4-15E646E09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097" y="759599"/>
            <a:ext cx="4645325" cy="533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C1D4A39-A122-41DA-BF9B-2313FB6B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D120F8-C0F1-4CC6-B340-0B8F67C4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74FEA-6A7A-EF4C-95D4-E1699B97F194}"/>
              </a:ext>
            </a:extLst>
          </p:cNvPr>
          <p:cNvSpPr txBox="1"/>
          <p:nvPr/>
        </p:nvSpPr>
        <p:spPr>
          <a:xfrm>
            <a:off x="216936" y="1123837"/>
            <a:ext cx="4838332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60" dirty="0">
                <a:latin typeface="+mj-lt"/>
                <a:ea typeface="+mj-ea"/>
                <a:cs typeface="+mj-cs"/>
              </a:rPr>
              <a:t>Right of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 term </a:t>
            </a:r>
            <a:r>
              <a:rPr lang="en-US" sz="2400" b="1" i="1" u="sng" dirty="0">
                <a:solidFill>
                  <a:schemeClr val="tx1"/>
                </a:solidFill>
              </a:rPr>
              <a:t>right of way </a:t>
            </a:r>
            <a:r>
              <a:rPr lang="en-US" sz="2400" dirty="0">
                <a:solidFill>
                  <a:schemeClr val="tx1"/>
                </a:solidFill>
              </a:rPr>
              <a:t>describes the privilege of having immediate use of a certain part of a roadway.</a:t>
            </a:r>
            <a:endParaRPr lang="en-US" sz="2400" b="1" i="1" u="sng" dirty="0">
              <a:solidFill>
                <a:schemeClr val="tx1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64946E1-AEC2-D749-AC53-D8DD082B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8774" y="841377"/>
            <a:ext cx="2833714" cy="250311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697FA32-882D-D340-95B8-127DF3C9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8774" y="3505358"/>
            <a:ext cx="2833714" cy="25031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F6EFCA-56DD-442E-9948-D162BEBB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3156366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695" y="1683144"/>
            <a:ext cx="2081191" cy="3491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spc="-60" dirty="0">
                <a:solidFill>
                  <a:schemeClr val="tx1"/>
                </a:solidFill>
              </a:rPr>
              <a:t>Day 4</a:t>
            </a:r>
            <a:br>
              <a:rPr lang="en-US" sz="3300" spc="-60" dirty="0">
                <a:solidFill>
                  <a:schemeClr val="tx1"/>
                </a:solidFill>
              </a:rPr>
            </a:br>
            <a:r>
              <a:rPr lang="en-US" sz="3300" spc="-6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1204" y="1683143"/>
            <a:ext cx="4970533" cy="3491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182880">
              <a:buClr>
                <a:schemeClr val="accent6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Explain how to search an intersection after it has been identified</a:t>
            </a:r>
          </a:p>
          <a:p>
            <a:pPr marL="342900" indent="-182880">
              <a:buClr>
                <a:schemeClr val="accent6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Tell when you are at the point of no return</a:t>
            </a:r>
          </a:p>
          <a:p>
            <a:pPr marL="342900" indent="-182880">
              <a:buClr>
                <a:schemeClr val="accent6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Describe what you should do when you have a closed front zone at an intersection</a:t>
            </a:r>
          </a:p>
          <a:p>
            <a:pPr indent="-182880"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392887" y="1056875"/>
            <a:ext cx="75111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Explain how to approach a controlled intersection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Tell how to move from a STOP sign when our view is blocked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Describe how to make right turns and left turns at controlled intersections.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Tell how to identify an uncontrolled intersection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Explain the procedures to follow at an uncontrolled intersection.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Describe the proper procedures for crossing uncontrolled railroad tracks.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Define right of way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Describe situations in which you, the driver, must yield the right of way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Identify how long it takes to cross and join traffic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90" y="1600200"/>
            <a:ext cx="2210611" cy="4306078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en-US" sz="1400" dirty="0">
                <a:solidFill>
                  <a:srgbClr val="FFFFFF"/>
                </a:solidFill>
              </a:rPr>
              <a:t>	</a:t>
            </a:r>
          </a:p>
          <a:p>
            <a:pPr>
              <a:buNone/>
            </a:pPr>
            <a:r>
              <a:rPr lang="en-US" sz="2100" dirty="0">
                <a:solidFill>
                  <a:schemeClr val="tx1"/>
                </a:solidFill>
              </a:rPr>
              <a:t>	The chances of a collision are greater at intersections than at any other point on a roadway</a:t>
            </a:r>
          </a:p>
          <a:p>
            <a:pPr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100" dirty="0">
                <a:solidFill>
                  <a:schemeClr val="tx1"/>
                </a:solidFill>
              </a:rPr>
              <a:t>	More than one-third of all collisions and one-fourth of all fatal collisions take place at intersections</a:t>
            </a:r>
          </a:p>
          <a:p>
            <a:pPr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4338" name="Picture 2" descr="http://www.tfhrc.gov/pubrds/07july/images/ferl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4172" y="758952"/>
            <a:ext cx="5829301" cy="53309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232F0-416E-3447-BCC4-36AD52262BAC}"/>
              </a:ext>
            </a:extLst>
          </p:cNvPr>
          <p:cNvSpPr txBox="1"/>
          <p:nvPr/>
        </p:nvSpPr>
        <p:spPr>
          <a:xfrm>
            <a:off x="1200565" y="1087374"/>
            <a:ext cx="6737617" cy="100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60" dirty="0">
                <a:latin typeface="+mj-lt"/>
                <a:ea typeface="+mj-ea"/>
                <a:cs typeface="+mj-cs"/>
              </a:rPr>
              <a:t>Identifying a Safe Path of Travel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64" y="2535446"/>
            <a:ext cx="6978918" cy="40177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chemeClr val="tx1"/>
                </a:solidFill>
              </a:rPr>
              <a:t>In order to identify a safe path of travel you first need to locate the intersection</a:t>
            </a:r>
          </a:p>
          <a:p>
            <a:pPr marL="0" indent="0" algn="ctr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Look for these clues to identify an intersection ahead:</a:t>
            </a:r>
          </a:p>
          <a:p>
            <a:r>
              <a:rPr lang="en-US" sz="1500" dirty="0">
                <a:solidFill>
                  <a:schemeClr val="tx1"/>
                </a:solidFill>
              </a:rPr>
              <a:t>Street Signs &amp; Streetlights</a:t>
            </a:r>
          </a:p>
          <a:p>
            <a:r>
              <a:rPr lang="en-US" sz="1500" dirty="0">
                <a:solidFill>
                  <a:schemeClr val="tx1"/>
                </a:solidFill>
              </a:rPr>
              <a:t>Roadway Marking</a:t>
            </a:r>
          </a:p>
          <a:p>
            <a:r>
              <a:rPr lang="en-US" sz="1500" dirty="0">
                <a:solidFill>
                  <a:schemeClr val="tx1"/>
                </a:solidFill>
              </a:rPr>
              <a:t>Crossing Traffic</a:t>
            </a:r>
          </a:p>
          <a:p>
            <a:r>
              <a:rPr lang="en-US" sz="1500" dirty="0">
                <a:solidFill>
                  <a:schemeClr val="tx1"/>
                </a:solidFill>
              </a:rPr>
              <a:t>Parked Vehicles on Cross Streets</a:t>
            </a:r>
          </a:p>
          <a:p>
            <a:r>
              <a:rPr lang="en-US" sz="1500" dirty="0">
                <a:solidFill>
                  <a:schemeClr val="tx1"/>
                </a:solidFill>
              </a:rPr>
              <a:t>Turning Traffic</a:t>
            </a:r>
          </a:p>
          <a:p>
            <a:r>
              <a:rPr lang="en-US" sz="1500" dirty="0">
                <a:solidFill>
                  <a:schemeClr val="tx1"/>
                </a:solidFill>
              </a:rPr>
              <a:t>Fences &amp; Mailboxes</a:t>
            </a:r>
          </a:p>
          <a:p>
            <a:r>
              <a:rPr lang="en-US" sz="1500" dirty="0">
                <a:solidFill>
                  <a:schemeClr val="tx1"/>
                </a:solidFill>
              </a:rPr>
              <a:t>Traffic Stopping</a:t>
            </a:r>
          </a:p>
          <a:p>
            <a:r>
              <a:rPr lang="en-US" sz="1500" dirty="0">
                <a:solidFill>
                  <a:schemeClr val="tx1"/>
                </a:solidFill>
              </a:rPr>
              <a:t>Power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D9B98-4AED-6144-9EF2-4D52B8974ABC}"/>
              </a:ext>
            </a:extLst>
          </p:cNvPr>
          <p:cNvSpPr txBox="1"/>
          <p:nvPr/>
        </p:nvSpPr>
        <p:spPr>
          <a:xfrm>
            <a:off x="216936" y="1123837"/>
            <a:ext cx="3012087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spc="-60" dirty="0">
                <a:latin typeface="+mj-lt"/>
                <a:ea typeface="+mj-ea"/>
                <a:cs typeface="+mj-cs"/>
              </a:rPr>
              <a:t>Approaching an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spc="-60" dirty="0">
                <a:latin typeface="+mj-lt"/>
                <a:ea typeface="+mj-ea"/>
                <a:cs typeface="+mj-cs"/>
              </a:rPr>
              <a:t>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510395"/>
            <a:ext cx="3012087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500" dirty="0">
                <a:solidFill>
                  <a:schemeClr val="tx1"/>
                </a:solidFill>
              </a:rPr>
              <a:t>After identifying an intersection, you will need to determine if you have an open zone for your intended path of travel into and through the intersection.</a:t>
            </a:r>
          </a:p>
          <a:p>
            <a:pPr>
              <a:buClr>
                <a:schemeClr val="tx1"/>
              </a:buClr>
            </a:pPr>
            <a:r>
              <a:rPr lang="en-US" sz="1500" dirty="0">
                <a:solidFill>
                  <a:schemeClr val="tx1"/>
                </a:solidFill>
              </a:rPr>
              <a:t>  Search the left front, front, and right-front zones to be certain that they are open.  </a:t>
            </a:r>
          </a:p>
          <a:p>
            <a:pPr>
              <a:buClr>
                <a:schemeClr val="tx1"/>
              </a:buClr>
            </a:pPr>
            <a:r>
              <a:rPr lang="en-US" sz="1500" dirty="0">
                <a:solidFill>
                  <a:schemeClr val="tx1"/>
                </a:solidFill>
              </a:rPr>
              <a:t>Look for line-of-site restrictions that will prevent you from seeing if your intended path of travel is going to be safe.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770B8441-1539-8741-9A35-A2A6DB46A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853097" y="759599"/>
            <a:ext cx="4645325" cy="5330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590" y="757325"/>
            <a:ext cx="325641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74" name="Picture 10" descr="http://www.rulesoftheroad.ie/images/sl_2second-rule_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386" y="3246538"/>
            <a:ext cx="4875730" cy="28401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35" y="381001"/>
            <a:ext cx="3505165" cy="2667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The point-of-no-return is the point beyond which you can no longer stop safely without entering the intersection.  Under normal conditions, that point is two seconds from the intersection.</a:t>
            </a:r>
          </a:p>
        </p:txBody>
      </p:sp>
      <p:sp>
        <p:nvSpPr>
          <p:cNvPr id="11266" name="AutoShape 2" descr="http://www.irishmotoring.ie/cms/uploads/1/1_25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http://www.irishmotoring.ie/cms/uploads/1/1_25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76EDF-8DE3-C946-848F-3773C549C846}"/>
              </a:ext>
            </a:extLst>
          </p:cNvPr>
          <p:cNvSpPr txBox="1"/>
          <p:nvPr/>
        </p:nvSpPr>
        <p:spPr>
          <a:xfrm>
            <a:off x="7315200" y="1324834"/>
            <a:ext cx="800219" cy="420833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4000" b="1" dirty="0"/>
              <a:t>Point of No Return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4164-741A-BF46-B91D-3DA5410D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395360"/>
            <a:ext cx="7658146" cy="1700640"/>
          </a:xfrm>
        </p:spPr>
        <p:txBody>
          <a:bodyPr vert="horz" lIns="91440" tIns="45720" rIns="91440" bIns="45720" numCol="1" rtlCol="0" anchor="b">
            <a:normAutofit fontScale="90000"/>
          </a:bodyPr>
          <a:lstStyle/>
          <a:p>
            <a:pPr algn="ctr"/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3100" i="1" spc="-100" dirty="0">
                <a:solidFill>
                  <a:schemeClr val="tx1"/>
                </a:solidFill>
              </a:rPr>
            </a:br>
            <a:br>
              <a:rPr lang="en-US" sz="2700" i="1" spc="-100" dirty="0">
                <a:solidFill>
                  <a:schemeClr val="tx1"/>
                </a:solidFill>
              </a:rPr>
            </a:br>
            <a:br>
              <a:rPr lang="en-US" sz="2700" i="1" spc="-100" dirty="0">
                <a:solidFill>
                  <a:schemeClr val="tx1"/>
                </a:solidFill>
              </a:rPr>
            </a:br>
            <a:br>
              <a:rPr lang="en-US" sz="2700" i="1" spc="-100" dirty="0">
                <a:solidFill>
                  <a:schemeClr val="tx1"/>
                </a:solidFill>
              </a:rPr>
            </a:br>
            <a:r>
              <a:rPr lang="en-US" sz="2700" i="1" spc="-100" dirty="0">
                <a:solidFill>
                  <a:schemeClr val="tx1"/>
                </a:solidFill>
              </a:rPr>
              <a:t>You are not allowed to make lane changes within an intersection. </a:t>
            </a:r>
            <a:br>
              <a:rPr lang="en-US" sz="2700" i="1" spc="-100" dirty="0">
                <a:solidFill>
                  <a:schemeClr val="tx1"/>
                </a:solidFill>
              </a:rPr>
            </a:br>
            <a:r>
              <a:rPr lang="en-US" sz="2700" i="1" spc="-100" dirty="0">
                <a:solidFill>
                  <a:schemeClr val="tx1"/>
                </a:solidFill>
              </a:rPr>
              <a:t> </a:t>
            </a:r>
            <a:br>
              <a:rPr lang="en-US" sz="2700" i="1" spc="-100" dirty="0">
                <a:solidFill>
                  <a:schemeClr val="tx1"/>
                </a:solidFill>
              </a:rPr>
            </a:br>
            <a:r>
              <a:rPr lang="en-US" sz="2700" i="1" spc="-100" dirty="0">
                <a:solidFill>
                  <a:schemeClr val="tx1"/>
                </a:solidFill>
              </a:rPr>
              <a:t>Y</a:t>
            </a:r>
            <a:r>
              <a:rPr lang="en-US" sz="2700" spc="-100" dirty="0">
                <a:solidFill>
                  <a:schemeClr val="tx1"/>
                </a:solidFill>
              </a:rPr>
              <a:t>ou should select the best path of travel before entering an intersection.</a:t>
            </a:r>
            <a:br>
              <a:rPr lang="en-US" sz="1900" spc="-100" dirty="0"/>
            </a:br>
            <a:endParaRPr lang="en-US" sz="1900" spc="-100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425CA33E-73ED-440A-9557-2C38EB94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85" y="1347361"/>
            <a:ext cx="4432790" cy="2286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Navigating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An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Intersection</a:t>
            </a:r>
          </a:p>
        </p:txBody>
      </p:sp>
      <p:pic>
        <p:nvPicPr>
          <p:cNvPr id="4" name="Content Placeholder 3" descr="A view of a city street&#10;&#10;Description automatically generated">
            <a:extLst>
              <a:ext uri="{FF2B5EF4-FFF2-40B4-BE49-F238E27FC236}">
                <a16:creationId xmlns:a16="http://schemas.microsoft.com/office/drawing/2014/main" id="{E2BBC9BB-D4BE-0E40-A082-DC3448A1E6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4850181" y="470174"/>
            <a:ext cx="3927145" cy="355675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5882284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590" y="757325"/>
            <a:ext cx="325641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BABF4-C2B2-9743-97D7-D6C7B0E9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626" y="2737218"/>
            <a:ext cx="2741143" cy="28698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YOU ARE NOT ALLOWED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TO MAKE A LANE CHANGE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WITHIN AN INTERSECTION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YOU SHOULD SELECT THE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BEST PATH OF TRAVEL BEFORE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ENTERING AN INTERSECTION</a:t>
            </a:r>
            <a:br>
              <a:rPr lang="en-US" sz="1300" dirty="0"/>
            </a:br>
            <a:endParaRPr lang="en-US" sz="1300" spc="-100" dirty="0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 descr="A car driving on a city street filled with lots of traffic&#10;&#10;Description automatically generated">
            <a:extLst>
              <a:ext uri="{FF2B5EF4-FFF2-40B4-BE49-F238E27FC236}">
                <a16:creationId xmlns:a16="http://schemas.microsoft.com/office/drawing/2014/main" id="{C470DA55-7A0F-9F4D-BAEA-E2898AE2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386" y="2184771"/>
            <a:ext cx="4875730" cy="2474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2A158-71EB-164D-91F4-A57CDABDA1D3}"/>
              </a:ext>
            </a:extLst>
          </p:cNvPr>
          <p:cNvSpPr txBox="1"/>
          <p:nvPr/>
        </p:nvSpPr>
        <p:spPr>
          <a:xfrm>
            <a:off x="6117992" y="1164945"/>
            <a:ext cx="2741143" cy="1164653"/>
          </a:xfrm>
          <a:prstGeom prst="rect">
            <a:avLst/>
          </a:prstGeom>
        </p:spPr>
        <p:txBody>
          <a:bodyPr rtlCol="0" anchor="t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CROSSING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 AN 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INERSECTION</a:t>
            </a:r>
          </a:p>
        </p:txBody>
      </p:sp>
    </p:spTree>
    <p:extLst>
      <p:ext uri="{BB962C8B-B14F-4D97-AF65-F5344CB8AC3E}">
        <p14:creationId xmlns:p14="http://schemas.microsoft.com/office/powerpoint/2010/main" val="137692045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Fra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889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 2</vt:lpstr>
      <vt:lpstr>Frame</vt:lpstr>
      <vt:lpstr>Lesson Plan Day 4</vt:lpstr>
      <vt:lpstr>Day 4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You are not allowed to make lane changes within an intersection.    You should select the best path of travel before entering an intersection. </vt:lpstr>
      <vt:lpstr>YOU ARE NOT ALLOWED TO MAKE A LANE CHANGE  WITHIN AN INTERSECTION  YOU SHOULD SELECT THE BEST PATH OF TRAVEL BEFORE ENTERING AN INTERSECTION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Uncontrolled Intersection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Day 4</dc:title>
  <dc:creator>Pro Image Lehi</dc:creator>
  <cp:lastModifiedBy>Hayden Taylor</cp:lastModifiedBy>
  <cp:revision>2</cp:revision>
  <dcterms:created xsi:type="dcterms:W3CDTF">2020-01-27T20:50:32Z</dcterms:created>
  <dcterms:modified xsi:type="dcterms:W3CDTF">2020-02-07T17:50:06Z</dcterms:modified>
</cp:coreProperties>
</file>