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71" r:id="rId2"/>
    <p:sldId id="256" r:id="rId3"/>
    <p:sldId id="258" r:id="rId4"/>
    <p:sldId id="259" r:id="rId5"/>
    <p:sldId id="260" r:id="rId6"/>
    <p:sldId id="261" r:id="rId7"/>
    <p:sldId id="262" r:id="rId8"/>
    <p:sldId id="263" r:id="rId9"/>
    <p:sldId id="264" r:id="rId10"/>
    <p:sldId id="272" r:id="rId11"/>
    <p:sldId id="266" r:id="rId12"/>
    <p:sldId id="267" r:id="rId13"/>
    <p:sldId id="268" r:id="rId14"/>
    <p:sldId id="269" r:id="rId15"/>
    <p:sldId id="270" r:id="rId16"/>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37"/>
  </p:normalViewPr>
  <p:slideViewPr>
    <p:cSldViewPr>
      <p:cViewPr varScale="1">
        <p:scale>
          <a:sx n="105" d="100"/>
          <a:sy n="105" d="100"/>
        </p:scale>
        <p:origin x="64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C815AB1-AB8D-4142-B986-D14F9BECBC03}" type="datetimeFigureOut">
              <a:rPr lang="en-US" smtClean="0"/>
              <a:pPr/>
              <a:t>1/30/20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2B013FA-8B8A-40D6-9E5B-45C0A302658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2A13AA14-495C-484E-A962-F7323A2191A1}" type="datetimeFigureOut">
              <a:rPr lang="en-US" smtClean="0"/>
              <a:t>1/30/20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5C8E62E0-ADEB-CE47-8C32-4F9FC1C79470}" type="slidenum">
              <a:rPr lang="en-US" smtClean="0"/>
              <a:t>‹#›</a:t>
            </a:fld>
            <a:endParaRPr lang="en-US"/>
          </a:p>
        </p:txBody>
      </p:sp>
    </p:spTree>
    <p:extLst>
      <p:ext uri="{BB962C8B-B14F-4D97-AF65-F5344CB8AC3E}">
        <p14:creationId xmlns:p14="http://schemas.microsoft.com/office/powerpoint/2010/main" val="68024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E62E0-ADEB-CE47-8C32-4F9FC1C79470}" type="slidenum">
              <a:rPr lang="en-US" smtClean="0"/>
              <a:t>5</a:t>
            </a:fld>
            <a:endParaRPr lang="en-US"/>
          </a:p>
        </p:txBody>
      </p:sp>
    </p:spTree>
    <p:extLst>
      <p:ext uri="{BB962C8B-B14F-4D97-AF65-F5344CB8AC3E}">
        <p14:creationId xmlns:p14="http://schemas.microsoft.com/office/powerpoint/2010/main" val="4805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F0DF65-6A74-4A19-95D2-A87ED2E6F1DB}"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385298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F0DF65-6A74-4A19-95D2-A87ED2E6F1DB}"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348090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F0DF65-6A74-4A19-95D2-A87ED2E6F1DB}"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8939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F0DF65-6A74-4A19-95D2-A87ED2E6F1DB}"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25480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F0DF65-6A74-4A19-95D2-A87ED2E6F1DB}" type="datetimeFigureOut">
              <a:rPr lang="en-US" smtClean="0"/>
              <a:pPr/>
              <a:t>1/30/20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233110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F0DF65-6A74-4A19-95D2-A87ED2E6F1DB}"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304940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F0DF65-6A74-4A19-95D2-A87ED2E6F1DB}" type="datetimeFigureOut">
              <a:rPr lang="en-US" smtClean="0"/>
              <a:pPr/>
              <a:t>1/30/20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62683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F0DF65-6A74-4A19-95D2-A87ED2E6F1DB}" type="datetimeFigureOut">
              <a:rPr lang="en-US" smtClean="0"/>
              <a:pPr/>
              <a:t>1/30/20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127226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0DF65-6A74-4A19-95D2-A87ED2E6F1DB}" type="datetimeFigureOut">
              <a:rPr lang="en-US" smtClean="0"/>
              <a:pPr/>
              <a:t>1/30/20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185728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0DF65-6A74-4A19-95D2-A87ED2E6F1DB}"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155932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0DF65-6A74-4A19-95D2-A87ED2E6F1DB}" type="datetimeFigureOut">
              <a:rPr lang="en-US" smtClean="0"/>
              <a:pPr/>
              <a:t>1/30/20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923A-5233-44E5-B0F4-655FA25A6765}" type="slidenum">
              <a:rPr lang="en-US" smtClean="0"/>
              <a:pPr/>
              <a:t>‹#›</a:t>
            </a:fld>
            <a:endParaRPr lang="en-US"/>
          </a:p>
        </p:txBody>
      </p:sp>
    </p:spTree>
    <p:extLst>
      <p:ext uri="{BB962C8B-B14F-4D97-AF65-F5344CB8AC3E}">
        <p14:creationId xmlns:p14="http://schemas.microsoft.com/office/powerpoint/2010/main" val="135813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0DF65-6A74-4A19-95D2-A87ED2E6F1DB}" type="datetimeFigureOut">
              <a:rPr lang="en-US" smtClean="0"/>
              <a:pPr/>
              <a:t>1/30/20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923A-5233-44E5-B0F4-655FA25A6765}" type="slidenum">
              <a:rPr lang="en-US" smtClean="0"/>
              <a:pPr/>
              <a:t>‹#›</a:t>
            </a:fld>
            <a:endParaRPr lang="en-US"/>
          </a:p>
        </p:txBody>
      </p:sp>
    </p:spTree>
    <p:extLst>
      <p:ext uri="{BB962C8B-B14F-4D97-AF65-F5344CB8AC3E}">
        <p14:creationId xmlns:p14="http://schemas.microsoft.com/office/powerpoint/2010/main" val="2335364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eemsartless.com/index.php?pic=148"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aviation.stackexchange.com/questions/1914/why-is-the-seat-belt-mechanism-on-airplanes-so-different-from-the-the-one-on-car"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ixabay.com/en/seat-belt-safety-belt-belt-in-98575/"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flickr.com/photos/automobileitalia/30224719963"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s://drive.govt.nz/get-your-learners/interactive-road-cod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ywpop.tistory.com/268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n.wikipedia.org/wiki/Trea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ngimg.com/download/2338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auga.com/police-report-two-vehicle-collision-at-major-intersectio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klahoma-law.com/blog/knowing-frontal-air-ba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5EF34-E9AC-ED48-B2C5-6B97ABA01246}"/>
              </a:ext>
            </a:extLst>
          </p:cNvPr>
          <p:cNvSpPr txBox="1"/>
          <p:nvPr/>
        </p:nvSpPr>
        <p:spPr>
          <a:xfrm>
            <a:off x="1240022" y="365760"/>
            <a:ext cx="7025402" cy="118872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chemeClr val="tx1"/>
                </a:solidFill>
                <a:latin typeface="+mj-lt"/>
                <a:ea typeface="+mj-ea"/>
                <a:cs typeface="+mj-cs"/>
              </a:rPr>
              <a:t>Day 7 Lesson Plan</a:t>
            </a:r>
          </a:p>
        </p:txBody>
      </p:sp>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40022" y="2176272"/>
            <a:ext cx="7025403" cy="4041648"/>
          </a:xfrm>
        </p:spPr>
        <p:txBody>
          <a:bodyPr vert="horz" lIns="91440" tIns="45720" rIns="91440" bIns="45720" rtlCol="0" anchor="t">
            <a:normAutofit/>
          </a:bodyPr>
          <a:lstStyle/>
          <a:p>
            <a:pPr marL="0" indent="0" algn="ctr">
              <a:buNone/>
            </a:pPr>
            <a:r>
              <a:rPr lang="en-US" sz="1900" dirty="0"/>
              <a:t>Power Point  Day 7 </a:t>
            </a:r>
          </a:p>
          <a:p>
            <a:endParaRPr lang="en-US" sz="1900" dirty="0"/>
          </a:p>
          <a:p>
            <a:r>
              <a:rPr lang="en-US" sz="1900" dirty="0"/>
              <a:t>First Aid Booklet: What two do in emergencies, and what to do until the ambulance arrives.</a:t>
            </a:r>
          </a:p>
          <a:p>
            <a:r>
              <a:rPr lang="en-US" sz="1900" dirty="0"/>
              <a:t>Review techniques on what to do when involved or see an accident</a:t>
            </a:r>
          </a:p>
          <a:p>
            <a:r>
              <a:rPr lang="en-US" sz="1900" dirty="0"/>
              <a:t>Video: What to do in an emergency</a:t>
            </a:r>
          </a:p>
          <a:p>
            <a:r>
              <a:rPr lang="en-US" sz="1900" dirty="0"/>
              <a:t>Video: Driving in hazardous conditions</a:t>
            </a:r>
          </a:p>
          <a:p>
            <a:r>
              <a:rPr lang="en-US" sz="1900" dirty="0"/>
              <a:t>Chapter 5 Handout &amp; Handout on emergency situations or first aid techniques </a:t>
            </a:r>
          </a:p>
          <a:p>
            <a:r>
              <a:rPr lang="en-US" sz="1900" dirty="0"/>
              <a:t>Correct Handouts: Chapter 5 and first aid techniques</a:t>
            </a:r>
          </a:p>
          <a:p>
            <a:r>
              <a:rPr lang="en-US" sz="1900" dirty="0"/>
              <a:t>Use scare tactic: How fast must you be going to do this.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2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A7DD9D-420A-A444-84B5-AA83F73F2552}"/>
              </a:ext>
            </a:extLst>
          </p:cNvPr>
          <p:cNvSpPr>
            <a:spLocks noGrp="1"/>
          </p:cNvSpPr>
          <p:nvPr>
            <p:ph type="title"/>
          </p:nvPr>
        </p:nvSpPr>
        <p:spPr>
          <a:xfrm>
            <a:off x="393192" y="4767072"/>
            <a:ext cx="4945641" cy="1625210"/>
          </a:xfrm>
        </p:spPr>
        <p:txBody>
          <a:bodyPr>
            <a:normAutofit/>
          </a:bodyPr>
          <a:lstStyle/>
          <a:p>
            <a:pPr algn="ctr"/>
            <a:r>
              <a:rPr lang="en-US" sz="2400" dirty="0">
                <a:solidFill>
                  <a:srgbClr val="FFFFFF"/>
                </a:solidFill>
              </a:rPr>
              <a:t>Three factors determine how hard something will hit another object:</a:t>
            </a:r>
            <a:br>
              <a:rPr lang="en-US" sz="2400" dirty="0">
                <a:solidFill>
                  <a:srgbClr val="FFFFFF"/>
                </a:solidFill>
              </a:rPr>
            </a:br>
            <a:endParaRPr lang="en-US" sz="2400" dirty="0">
              <a:solidFill>
                <a:srgbClr val="FFFFFF"/>
              </a:solidFill>
            </a:endParaRPr>
          </a:p>
        </p:txBody>
      </p:sp>
      <p:pic>
        <p:nvPicPr>
          <p:cNvPr id="6" name="Picture 5">
            <a:extLst>
              <a:ext uri="{FF2B5EF4-FFF2-40B4-BE49-F238E27FC236}">
                <a16:creationId xmlns:a16="http://schemas.microsoft.com/office/drawing/2014/main" id="{90D3FE5D-C62D-4C42-BA3C-58BB5F4BE72E}"/>
              </a:ext>
            </a:extLst>
          </p:cNvPr>
          <p:cNvPicPr>
            <a:picLocks noChangeAspect="1"/>
          </p:cNvPicPr>
          <p:nvPr/>
        </p:nvPicPr>
        <p:blipFill rotWithShape="1">
          <a:blip r:embed="rId2"/>
          <a:srcRect l="1795" r="12496" b="-2"/>
          <a:stretch/>
        </p:blipFill>
        <p:spPr>
          <a:xfrm>
            <a:off x="245660" y="321733"/>
            <a:ext cx="5293729"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EF41ED97-B8A2-456F-8EBC-5B14D4495801}"/>
              </a:ext>
            </a:extLst>
          </p:cNvPr>
          <p:cNvSpPr>
            <a:spLocks noGrp="1"/>
          </p:cNvSpPr>
          <p:nvPr>
            <p:ph idx="1"/>
          </p:nvPr>
        </p:nvSpPr>
        <p:spPr>
          <a:xfrm>
            <a:off x="6021989" y="917725"/>
            <a:ext cx="2568554" cy="4852362"/>
          </a:xfrm>
        </p:spPr>
        <p:txBody>
          <a:bodyPr anchor="ctr">
            <a:normAutofit/>
          </a:bodyPr>
          <a:lstStyle/>
          <a:p>
            <a:r>
              <a:rPr lang="en-US" sz="1800" dirty="0">
                <a:solidFill>
                  <a:srgbClr val="FFFFFF"/>
                </a:solidFill>
              </a:rPr>
              <a:t>Speed </a:t>
            </a:r>
          </a:p>
          <a:p>
            <a:r>
              <a:rPr lang="en-US" sz="1800" dirty="0">
                <a:solidFill>
                  <a:srgbClr val="FFFFFF"/>
                </a:solidFill>
              </a:rPr>
              <a:t>Weight</a:t>
            </a:r>
          </a:p>
          <a:p>
            <a:r>
              <a:rPr lang="en-US" sz="1800" dirty="0">
                <a:solidFill>
                  <a:srgbClr val="FFFFFF"/>
                </a:solidFill>
              </a:rPr>
              <a:t>Distance between impact and stopping.</a:t>
            </a:r>
          </a:p>
          <a:p>
            <a:endParaRPr lang="en-US" sz="1800" dirty="0">
              <a:solidFill>
                <a:srgbClr val="FFFFFF"/>
              </a:solidFill>
            </a:endParaRPr>
          </a:p>
        </p:txBody>
      </p:sp>
    </p:spTree>
    <p:extLst>
      <p:ext uri="{BB962C8B-B14F-4D97-AF65-F5344CB8AC3E}">
        <p14:creationId xmlns:p14="http://schemas.microsoft.com/office/powerpoint/2010/main" val="4134816992"/>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rry image of a blur&#10;&#10;Description automatically generated">
            <a:extLst>
              <a:ext uri="{FF2B5EF4-FFF2-40B4-BE49-F238E27FC236}">
                <a16:creationId xmlns:a16="http://schemas.microsoft.com/office/drawing/2014/main" id="{A6A5FC6A-39F1-884B-965B-130DE817DF2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45" r="25527"/>
          <a:stretch/>
        </p:blipFill>
        <p:spPr>
          <a:xfrm>
            <a:off x="-1" y="-2119"/>
            <a:ext cx="6326555" cy="6860119"/>
          </a:xfrm>
          <a:prstGeom prst="rect">
            <a:avLst/>
          </a:prstGeom>
        </p:spPr>
      </p:pic>
      <p:pic>
        <p:nvPicPr>
          <p:cNvPr id="9" name="Picture 8">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25096"/>
          <a:stretch/>
        </p:blipFill>
        <p:spPr>
          <a:xfrm>
            <a:off x="0" y="-7245"/>
            <a:ext cx="9150350" cy="6871595"/>
          </a:xfrm>
          <a:prstGeom prst="rect">
            <a:avLst/>
          </a:prstGeom>
        </p:spPr>
      </p:pic>
      <p:sp>
        <p:nvSpPr>
          <p:cNvPr id="3" name="Content Placeholder 2"/>
          <p:cNvSpPr>
            <a:spLocks noGrp="1"/>
          </p:cNvSpPr>
          <p:nvPr>
            <p:ph idx="1"/>
          </p:nvPr>
        </p:nvSpPr>
        <p:spPr>
          <a:xfrm>
            <a:off x="6326553" y="609600"/>
            <a:ext cx="2585671" cy="5562600"/>
          </a:xfrm>
        </p:spPr>
        <p:txBody>
          <a:bodyPr anchor="ctr">
            <a:normAutofit/>
          </a:bodyPr>
          <a:lstStyle/>
          <a:p>
            <a:pPr>
              <a:buNone/>
            </a:pPr>
            <a:r>
              <a:rPr lang="en-US" sz="1600" b="1" dirty="0">
                <a:solidFill>
                  <a:srgbClr val="000000"/>
                </a:solidFill>
              </a:rPr>
              <a:t>Speed:</a:t>
            </a:r>
          </a:p>
          <a:p>
            <a:pPr>
              <a:buNone/>
            </a:pPr>
            <a:r>
              <a:rPr lang="en-US" sz="1600" dirty="0">
                <a:solidFill>
                  <a:srgbClr val="000000"/>
                </a:solidFill>
              </a:rPr>
              <a:t>	Speed is the most important factor in determining how hard a vehicle will hit another object.</a:t>
            </a:r>
          </a:p>
          <a:p>
            <a:pPr>
              <a:buNone/>
            </a:pPr>
            <a:r>
              <a:rPr lang="en-US" sz="1600" b="1" dirty="0">
                <a:solidFill>
                  <a:srgbClr val="000000"/>
                </a:solidFill>
              </a:rPr>
              <a:t>Weight:</a:t>
            </a:r>
          </a:p>
          <a:p>
            <a:pPr>
              <a:buNone/>
            </a:pPr>
            <a:r>
              <a:rPr lang="en-US" sz="1600" dirty="0">
                <a:solidFill>
                  <a:srgbClr val="000000"/>
                </a:solidFill>
              </a:rPr>
              <a:t>	The heavier a vehicle, the more damage it will cause in a collision.  A vehicle weighing twice as much as another vehicle will hit a solid object twice as hard.</a:t>
            </a:r>
          </a:p>
          <a:p>
            <a:pPr>
              <a:buNone/>
            </a:pPr>
            <a:r>
              <a:rPr lang="en-US" sz="1600" b="1" dirty="0">
                <a:solidFill>
                  <a:srgbClr val="000000"/>
                </a:solidFill>
              </a:rPr>
              <a:t>Distance Between Impact and Stopping:</a:t>
            </a:r>
          </a:p>
          <a:p>
            <a:pPr>
              <a:buNone/>
            </a:pPr>
            <a:r>
              <a:rPr lang="en-US" sz="1600" dirty="0">
                <a:solidFill>
                  <a:srgbClr val="000000"/>
                </a:solidFill>
              </a:rPr>
              <a:t>	The distance a vehicle covers between the instant it hits an object and the moment it comes to a stop can vary greatly.</a:t>
            </a:r>
          </a:p>
        </p:txBody>
      </p:sp>
    </p:spTree>
  </p:cSld>
  <p:clrMapOvr>
    <a:masterClrMapping/>
  </p:clrMapOvr>
  <mc:AlternateContent xmlns:mc="http://schemas.openxmlformats.org/markup-compatibility/2006">
    <mc:Choice xmlns:p14="http://schemas.microsoft.com/office/powerpoint/2010/main" Requires="p14">
      <p:transition spd="slow" p14:dur="1500">
        <p:split/>
      </p:transition>
    </mc:Choice>
    <mc:Fallback>
      <p:transition spd="slow">
        <p:spli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lack&#10;&#10;Description automatically generated">
            <a:extLst>
              <a:ext uri="{FF2B5EF4-FFF2-40B4-BE49-F238E27FC236}">
                <a16:creationId xmlns:a16="http://schemas.microsoft.com/office/drawing/2014/main" id="{2A7E41CC-E39D-364C-9D92-97457EA85B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20908" b="-1"/>
          <a:stretch/>
        </p:blipFill>
        <p:spPr>
          <a:xfrm>
            <a:off x="20" y="10"/>
            <a:ext cx="9143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 y="1"/>
            <a:ext cx="4750946" cy="4946650"/>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5"/>
            <a:ext cx="4609192" cy="4789669"/>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5CF14149-0002-7C49-A472-84BB8D0738DF}"/>
              </a:ext>
            </a:extLst>
          </p:cNvPr>
          <p:cNvSpPr/>
          <p:nvPr/>
        </p:nvSpPr>
        <p:spPr>
          <a:xfrm>
            <a:off x="564431" y="476250"/>
            <a:ext cx="3441011" cy="88375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700" b="1" kern="1200">
                <a:solidFill>
                  <a:schemeClr val="tx1"/>
                </a:solidFill>
                <a:latin typeface="+mj-lt"/>
                <a:ea typeface="+mj-ea"/>
                <a:cs typeface="+mj-cs"/>
              </a:rPr>
              <a:t>Safety Belts:</a:t>
            </a:r>
          </a:p>
        </p:txBody>
      </p:sp>
      <p:sp>
        <p:nvSpPr>
          <p:cNvPr id="3" name="Content Placeholder 2"/>
          <p:cNvSpPr>
            <a:spLocks noGrp="1"/>
          </p:cNvSpPr>
          <p:nvPr>
            <p:ph idx="1"/>
          </p:nvPr>
        </p:nvSpPr>
        <p:spPr>
          <a:xfrm>
            <a:off x="562682" y="1598986"/>
            <a:ext cx="3441011" cy="2515814"/>
          </a:xfrm>
        </p:spPr>
        <p:txBody>
          <a:bodyPr vert="horz" lIns="91440" tIns="45720" rIns="91440" bIns="45720" rtlCol="0" anchor="t">
            <a:normAutofit lnSpcReduction="10000"/>
          </a:bodyPr>
          <a:lstStyle/>
          <a:p>
            <a:endParaRPr lang="en-US" sz="1400" dirty="0"/>
          </a:p>
          <a:p>
            <a:pPr marL="0" indent="0" algn="ctr">
              <a:buNone/>
            </a:pPr>
            <a:r>
              <a:rPr lang="en-US" sz="1400" dirty="0"/>
              <a:t>Three collisions occur when a vehicle hits a solid object.  </a:t>
            </a:r>
          </a:p>
          <a:p>
            <a:r>
              <a:rPr lang="en-US" sz="1400" dirty="0"/>
              <a:t>First, the vehicle hits the object and stops.  </a:t>
            </a:r>
          </a:p>
          <a:p>
            <a:r>
              <a:rPr lang="en-US" sz="1400" dirty="0"/>
              <a:t>Second, the occupants either hit the inside of the vehicle or their restraint devices.  </a:t>
            </a:r>
          </a:p>
          <a:p>
            <a:r>
              <a:rPr lang="en-US" sz="1400" dirty="0"/>
              <a:t>Third, occupants may suffer internal collisions as their organs impact inside their bodies.</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316828E-544D-DC45-96A2-A51A036AB335}"/>
              </a:ext>
            </a:extLst>
          </p:cNvPr>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190" b="12811"/>
          <a:stretch/>
        </p:blipFill>
        <p:spPr>
          <a:xfrm>
            <a:off x="-13" y="10"/>
            <a:ext cx="9144000" cy="6857990"/>
          </a:xfrm>
          <a:prstGeom prst="rect">
            <a:avLst/>
          </a:prstGeom>
        </p:spPr>
      </p:pic>
      <p:sp>
        <p:nvSpPr>
          <p:cNvPr id="2" name="TextBox 1">
            <a:extLst>
              <a:ext uri="{FF2B5EF4-FFF2-40B4-BE49-F238E27FC236}">
                <a16:creationId xmlns:a16="http://schemas.microsoft.com/office/drawing/2014/main" id="{6D097ACE-30D0-F24D-92FB-5BC8312754C0}"/>
              </a:ext>
            </a:extLst>
          </p:cNvPr>
          <p:cNvSpPr txBox="1"/>
          <p:nvPr/>
        </p:nvSpPr>
        <p:spPr>
          <a:xfrm>
            <a:off x="600824" y="1904467"/>
            <a:ext cx="3958000" cy="994172"/>
          </a:xfrm>
          <a:prstGeom prst="rect">
            <a:avLst/>
          </a:prstGeom>
        </p:spPr>
        <p:txBody>
          <a:bodyPr vert="horz" lIns="91440" tIns="45720" rIns="91440" bIns="45720" rtlCol="0" anchor="ctr">
            <a:normAutofit/>
          </a:bodyPr>
          <a:lstStyle/>
          <a:p>
            <a:pPr defTabSz="685800">
              <a:lnSpc>
                <a:spcPct val="90000"/>
              </a:lnSpc>
              <a:spcBef>
                <a:spcPct val="0"/>
              </a:spcBef>
              <a:spcAft>
                <a:spcPts val="600"/>
              </a:spcAft>
            </a:pPr>
            <a:r>
              <a:rPr lang="en-US" sz="4000" b="1" kern="1200" dirty="0">
                <a:solidFill>
                  <a:schemeClr val="tx1"/>
                </a:solidFill>
                <a:latin typeface="+mj-lt"/>
                <a:ea typeface="+mj-ea"/>
                <a:cs typeface="+mj-cs"/>
              </a:rPr>
              <a:t>Restraint Devices</a:t>
            </a:r>
          </a:p>
        </p:txBody>
      </p:sp>
      <p:sp>
        <p:nvSpPr>
          <p:cNvPr id="3" name="Content Placeholder 2"/>
          <p:cNvSpPr>
            <a:spLocks noGrp="1"/>
          </p:cNvSpPr>
          <p:nvPr>
            <p:ph idx="1"/>
          </p:nvPr>
        </p:nvSpPr>
        <p:spPr>
          <a:xfrm>
            <a:off x="604157" y="3011237"/>
            <a:ext cx="3954666" cy="2386263"/>
          </a:xfrm>
        </p:spPr>
        <p:txBody>
          <a:bodyPr vert="horz" lIns="91440" tIns="45720" rIns="91440" bIns="45720" rtlCol="0" anchor="t">
            <a:normAutofit/>
          </a:bodyPr>
          <a:lstStyle/>
          <a:p>
            <a:pPr marL="0" indent="-171450" defTabSz="685800"/>
            <a:endParaRPr lang="en-US" sz="1600" dirty="0"/>
          </a:p>
          <a:p>
            <a:pPr marL="0" indent="0" algn="ctr" defTabSz="685800">
              <a:buNone/>
            </a:pPr>
            <a:r>
              <a:rPr lang="en-US" sz="1600" dirty="0"/>
              <a:t>A restraint device is any part of a vehicle that holds an occupant in a crash. </a:t>
            </a:r>
          </a:p>
          <a:p>
            <a:pPr marL="0" indent="-171450" defTabSz="685800"/>
            <a:endParaRPr lang="en-US" sz="1600" dirty="0"/>
          </a:p>
          <a:p>
            <a:pPr indent="-171450" defTabSz="685800"/>
            <a:r>
              <a:rPr lang="en-US" sz="1600" dirty="0"/>
              <a:t>A passive restraint device such as an air bag, is a part that work automatically.  </a:t>
            </a:r>
          </a:p>
          <a:p>
            <a:pPr indent="-171450" defTabSz="685800"/>
            <a:r>
              <a:rPr lang="en-US" sz="1600" dirty="0"/>
              <a:t>A device you must engage, like a safety belt, is called an active restraint device.</a:t>
            </a:r>
          </a:p>
        </p:txBody>
      </p:sp>
      <p:sp>
        <p:nvSpPr>
          <p:cNvPr id="38"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6780" y="1785273"/>
            <a:ext cx="4427201" cy="5072728"/>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7" name="Picture 6" descr="A picture containing indoor, sitting, table, white&#10;&#10;Description automatically generated">
            <a:extLst>
              <a:ext uri="{FF2B5EF4-FFF2-40B4-BE49-F238E27FC236}">
                <a16:creationId xmlns:a16="http://schemas.microsoft.com/office/drawing/2014/main" id="{F5E35DEF-C2AA-7845-B738-330BB98FA41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3957" b="2"/>
          <a:stretch/>
        </p:blipFill>
        <p:spPr>
          <a:xfrm>
            <a:off x="4861786" y="1930258"/>
            <a:ext cx="4282214" cy="4927741"/>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overrideClrMapping bg1="dk1" tx1="lt1" bg2="dk2" tx2="lt2" accent1="accent1" accent2="accent2" accent3="accent3" accent4="accent4" accent5="accent5" accent6="accent6" hlink="hlink" folHlink="folHlink"/>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BFDF24-3C2F-EF4E-82D2-42802BFDE171}"/>
              </a:ext>
            </a:extLst>
          </p:cNvPr>
          <p:cNvSpPr/>
          <p:nvPr/>
        </p:nvSpPr>
        <p:spPr>
          <a:xfrm>
            <a:off x="600824" y="1396289"/>
            <a:ext cx="3679711"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chemeClr val="tx1"/>
                </a:solidFill>
                <a:latin typeface="+mj-lt"/>
                <a:ea typeface="+mj-ea"/>
                <a:cs typeface="+mj-cs"/>
              </a:rPr>
              <a:t>How to Wear Safety Belts</a:t>
            </a:r>
          </a:p>
        </p:txBody>
      </p:sp>
      <p:sp>
        <p:nvSpPr>
          <p:cNvPr id="3" name="Content Placeholder 2"/>
          <p:cNvSpPr>
            <a:spLocks noGrp="1"/>
          </p:cNvSpPr>
          <p:nvPr>
            <p:ph idx="1"/>
          </p:nvPr>
        </p:nvSpPr>
        <p:spPr>
          <a:xfrm>
            <a:off x="604157" y="2871982"/>
            <a:ext cx="3754752" cy="3181684"/>
          </a:xfrm>
        </p:spPr>
        <p:txBody>
          <a:bodyPr vert="horz" lIns="91440" tIns="45720" rIns="91440" bIns="45720" rtlCol="0" anchor="t">
            <a:normAutofit/>
          </a:bodyPr>
          <a:lstStyle/>
          <a:p>
            <a:pPr marL="0" indent="0">
              <a:buNone/>
            </a:pPr>
            <a:endParaRPr lang="en-US" sz="1600" dirty="0"/>
          </a:p>
          <a:p>
            <a:pPr marL="0" indent="0">
              <a:buNone/>
            </a:pPr>
            <a:r>
              <a:rPr lang="en-US" sz="1600" dirty="0"/>
              <a:t>What can you do ahead of time to reduce the possibility of serious injury?</a:t>
            </a:r>
          </a:p>
          <a:p>
            <a:pPr marL="0" indent="0">
              <a:buNone/>
            </a:pPr>
            <a:r>
              <a:rPr lang="en-US" sz="1600" dirty="0"/>
              <a:t>Using a safety belt is your number one defense. Safety belts will hold you in place during an emergency and prevent you from being thrown from your vehicle.  Any time you are in a vehicle you need to follow these steps for wearing your safety belt.</a:t>
            </a:r>
          </a:p>
        </p:txBody>
      </p:sp>
      <p:sp>
        <p:nvSpPr>
          <p:cNvPr id="24" name="Freeform: Shape 2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413"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884" y="0"/>
            <a:ext cx="4518116"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room&#10;&#10;Description automatically generated">
            <a:extLst>
              <a:ext uri="{FF2B5EF4-FFF2-40B4-BE49-F238E27FC236}">
                <a16:creationId xmlns:a16="http://schemas.microsoft.com/office/drawing/2014/main" id="{7FF48F37-3671-FB49-9ABA-91172514DD7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50731" y="1148928"/>
            <a:ext cx="3078956" cy="3094351"/>
          </a:xfrm>
          <a:prstGeom prst="rect">
            <a:avLst/>
          </a:prstGeom>
        </p:spPr>
      </p:pic>
    </p:spTree>
  </p:cSld>
  <p:clrMapOvr>
    <a:overrideClrMapping bg1="dk1" tx1="lt1" bg2="dk2" tx2="lt2" accent1="accent1" accent2="accent2" accent3="accent3" accent4="accent4" accent5="accent5" accent6="accent6" hlink="hlink" folHlink="folHlink"/>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Arrow Connector 3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85947" y="3048000"/>
            <a:ext cx="3840085" cy="2682764"/>
          </a:xfrm>
        </p:spPr>
        <p:txBody>
          <a:bodyPr>
            <a:normAutofit/>
          </a:bodyPr>
          <a:lstStyle/>
          <a:p>
            <a:r>
              <a:rPr lang="en-US" sz="1200" dirty="0"/>
              <a:t>Adjust your seat to comfortable upright position. Make sure your safety belt is not twisted</a:t>
            </a:r>
          </a:p>
          <a:p>
            <a:endParaRPr lang="en-US" sz="1200" dirty="0"/>
          </a:p>
          <a:p>
            <a:r>
              <a:rPr lang="en-US" sz="1200" dirty="0"/>
              <a:t>Snap the metal fitting on the end of the safety belt into the buckle. Then adjust the lap part of your safety belt so that it is low and snug across your hips. The bottom edge of the safety belt should just touch your thighs. By making this adjustment, any crash forces will be applied to your pelvic bones.</a:t>
            </a:r>
          </a:p>
          <a:p>
            <a:endParaRPr lang="en-US" sz="1200" dirty="0"/>
          </a:p>
          <a:p>
            <a:r>
              <a:rPr lang="en-US" sz="1200" dirty="0"/>
              <a:t>Adjust the shoulder part of your safety belt across your chest.  Your shoulder belt should be snug.</a:t>
            </a:r>
          </a:p>
          <a:p>
            <a:pPr>
              <a:buNone/>
            </a:pPr>
            <a:endParaRPr lang="en-US" sz="1200" dirty="0"/>
          </a:p>
        </p:txBody>
      </p:sp>
      <p:pic>
        <p:nvPicPr>
          <p:cNvPr id="4" name="Picture 3">
            <a:extLst>
              <a:ext uri="{FF2B5EF4-FFF2-40B4-BE49-F238E27FC236}">
                <a16:creationId xmlns:a16="http://schemas.microsoft.com/office/drawing/2014/main" id="{C0A88049-F0F6-5F4F-A80C-622A85A57063}"/>
              </a:ext>
            </a:extLst>
          </p:cNvPr>
          <p:cNvPicPr>
            <a:picLocks noChangeAspect="1"/>
          </p:cNvPicPr>
          <p:nvPr/>
        </p:nvPicPr>
        <p:blipFill rotWithShape="1">
          <a:blip r:embed="rId2"/>
          <a:srcRect l="13233" r="7007"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Rectangle 1">
            <a:extLst>
              <a:ext uri="{FF2B5EF4-FFF2-40B4-BE49-F238E27FC236}">
                <a16:creationId xmlns:a16="http://schemas.microsoft.com/office/drawing/2014/main" id="{5A2564BB-ECB3-AC40-85CC-EF5429CB5E0F}"/>
              </a:ext>
            </a:extLst>
          </p:cNvPr>
          <p:cNvSpPr/>
          <p:nvPr/>
        </p:nvSpPr>
        <p:spPr>
          <a:xfrm>
            <a:off x="488442" y="134656"/>
            <a:ext cx="4273053" cy="1985159"/>
          </a:xfrm>
          <a:prstGeom prst="rect">
            <a:avLst/>
          </a:prstGeom>
        </p:spPr>
        <p:txBody>
          <a:bodyPr wrap="square">
            <a:spAutoFit/>
          </a:bodyPr>
          <a:lstStyle/>
          <a:p>
            <a:pPr>
              <a:spcAft>
                <a:spcPts val="600"/>
              </a:spcAft>
              <a:buNone/>
            </a:pPr>
            <a:r>
              <a:rPr lang="en-US" sz="1400" b="1" dirty="0"/>
              <a:t>Fact:</a:t>
            </a:r>
          </a:p>
          <a:p>
            <a:pPr>
              <a:spcAft>
                <a:spcPts val="600"/>
              </a:spcAft>
              <a:buNone/>
            </a:pPr>
            <a:r>
              <a:rPr lang="en-US" sz="1400" dirty="0"/>
              <a:t>4 out of 10 teen boys don’t wear seat belts</a:t>
            </a:r>
          </a:p>
          <a:p>
            <a:pPr>
              <a:spcAft>
                <a:spcPts val="600"/>
              </a:spcAft>
              <a:buNone/>
            </a:pPr>
            <a:r>
              <a:rPr lang="en-US" sz="1400" b="1" dirty="0"/>
              <a:t>Fact:  </a:t>
            </a:r>
          </a:p>
          <a:p>
            <a:pPr>
              <a:spcAft>
                <a:spcPts val="600"/>
              </a:spcAft>
              <a:buNone/>
            </a:pPr>
            <a:r>
              <a:rPr lang="en-US" sz="1400" dirty="0"/>
              <a:t>3 out of 10 teen girls don’t wear seat belts</a:t>
            </a:r>
          </a:p>
          <a:p>
            <a:pPr>
              <a:spcAft>
                <a:spcPts val="600"/>
              </a:spcAft>
              <a:buNone/>
            </a:pPr>
            <a:endParaRPr lang="en-US" sz="1400" dirty="0"/>
          </a:p>
          <a:p>
            <a:pPr>
              <a:spcAft>
                <a:spcPts val="600"/>
              </a:spcAft>
              <a:buNone/>
            </a:pPr>
            <a:r>
              <a:rPr lang="en-US" sz="1400" dirty="0"/>
              <a:t>87% of fatal teen crashes, teens are not wearing seat belts</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watch&#10;&#10;Description automatically generated">
            <a:extLst>
              <a:ext uri="{FF2B5EF4-FFF2-40B4-BE49-F238E27FC236}">
                <a16:creationId xmlns:a16="http://schemas.microsoft.com/office/drawing/2014/main" id="{F0B5F69A-54A9-4D27-84DC-CCF50A6D9B49}"/>
              </a:ext>
            </a:extLst>
          </p:cNvPr>
          <p:cNvPicPr>
            <a:picLocks noChangeAspect="1"/>
          </p:cNvPicPr>
          <p:nvPr/>
        </p:nvPicPr>
        <p:blipFill rotWithShape="1">
          <a:blip r:embed="rId2"/>
          <a:srcRect l="19663" r="27406" b="-1"/>
          <a:stretch/>
        </p:blipFill>
        <p:spPr>
          <a:xfrm>
            <a:off x="5046546" y="1690688"/>
            <a:ext cx="4097454" cy="5167312"/>
          </a:xfrm>
          <a:custGeom>
            <a:avLst/>
            <a:gdLst>
              <a:gd name="connsiteX0" fmla="*/ 2391664 w 5463273"/>
              <a:gd name="connsiteY0" fmla="*/ 0 h 5167312"/>
              <a:gd name="connsiteX1" fmla="*/ 2729598 w 5463273"/>
              <a:gd name="connsiteY1" fmla="*/ 0 h 5167312"/>
              <a:gd name="connsiteX2" fmla="*/ 3668014 w 5463273"/>
              <a:gd name="connsiteY2" fmla="*/ 0 h 5167312"/>
              <a:gd name="connsiteX3" fmla="*/ 5463273 w 5463273"/>
              <a:gd name="connsiteY3" fmla="*/ 0 h 5167312"/>
              <a:gd name="connsiteX4" fmla="*/ 5463273 w 5463273"/>
              <a:gd name="connsiteY4" fmla="*/ 5167310 h 5167312"/>
              <a:gd name="connsiteX5" fmla="*/ 3668014 w 5463273"/>
              <a:gd name="connsiteY5" fmla="*/ 5167310 h 5167312"/>
              <a:gd name="connsiteX6" fmla="*/ 3668014 w 5463273"/>
              <a:gd name="connsiteY6" fmla="*/ 5167312 h 5167312"/>
              <a:gd name="connsiteX7" fmla="*/ 0 w 5463273"/>
              <a:gd name="connsiteY7" fmla="*/ 5167312 h 5167312"/>
              <a:gd name="connsiteX8" fmla="*/ 2393879 w 5463273"/>
              <a:gd name="connsiteY8" fmla="*/ 952 h 5167312"/>
              <a:gd name="connsiteX9" fmla="*/ 2391664 w 5463273"/>
              <a:gd name="connsiteY9"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8" name="Freeform: Shape 17">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6718546"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30936" y="365759"/>
            <a:ext cx="5827014" cy="1325880"/>
          </a:xfrm>
        </p:spPr>
        <p:txBody>
          <a:bodyPr vert="horz" lIns="91440" tIns="45720" rIns="91440" bIns="45720" rtlCol="0" anchor="ctr">
            <a:normAutofit/>
          </a:bodyPr>
          <a:lstStyle/>
          <a:p>
            <a:pPr algn="l"/>
            <a:r>
              <a:rPr lang="en-US" sz="4400" b="1">
                <a:solidFill>
                  <a:schemeClr val="bg1"/>
                </a:solidFill>
              </a:rPr>
              <a:t>Day 7</a:t>
            </a:r>
          </a:p>
        </p:txBody>
      </p:sp>
      <p:sp>
        <p:nvSpPr>
          <p:cNvPr id="20" name="Freeform: Shape 19">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4057" y="2"/>
            <a:ext cx="2239943"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228600" y="1871024"/>
            <a:ext cx="5257800" cy="4834576"/>
          </a:xfrm>
        </p:spPr>
        <p:txBody>
          <a:bodyPr vert="horz" lIns="91440" tIns="45720" rIns="91440" bIns="45720" rtlCol="0" anchor="t">
            <a:normAutofit/>
          </a:bodyPr>
          <a:lstStyle/>
          <a:p>
            <a:r>
              <a:rPr lang="en-US" sz="1800" b="1" dirty="0">
                <a:solidFill>
                  <a:srgbClr val="FFFFFF"/>
                </a:solidFill>
              </a:rPr>
              <a:t>Objectives</a:t>
            </a:r>
          </a:p>
          <a:p>
            <a:pPr indent="-228600" algn="l">
              <a:buFont typeface="Arial" panose="020B0604020202020204" pitchFamily="34" charset="0"/>
              <a:buChar char="•"/>
            </a:pPr>
            <a:r>
              <a:rPr lang="en-US" sz="1400" dirty="0">
                <a:solidFill>
                  <a:srgbClr val="FFFFFF"/>
                </a:solidFill>
              </a:rPr>
              <a:t>Explain how gravity affects your car</a:t>
            </a:r>
          </a:p>
          <a:p>
            <a:pPr indent="-228600" algn="l">
              <a:buFont typeface="Arial" panose="020B0604020202020204" pitchFamily="34" charset="0"/>
              <a:buChar char="•"/>
            </a:pPr>
            <a:r>
              <a:rPr lang="en-US" sz="1400" dirty="0">
                <a:solidFill>
                  <a:srgbClr val="FFFFFF"/>
                </a:solidFill>
              </a:rPr>
              <a:t>Describe the factors that affect energy of motion</a:t>
            </a:r>
          </a:p>
          <a:p>
            <a:pPr indent="-228600" algn="l">
              <a:buFont typeface="Arial" panose="020B0604020202020204" pitchFamily="34" charset="0"/>
              <a:buChar char="•"/>
            </a:pPr>
            <a:r>
              <a:rPr lang="en-US" sz="1400" dirty="0">
                <a:solidFill>
                  <a:srgbClr val="FFFFFF"/>
                </a:solidFill>
              </a:rPr>
              <a:t>Explain how traction controls your car</a:t>
            </a:r>
          </a:p>
          <a:p>
            <a:pPr indent="-228600" algn="l">
              <a:buFont typeface="Arial" panose="020B0604020202020204" pitchFamily="34" charset="0"/>
              <a:buChar char="•"/>
            </a:pPr>
            <a:r>
              <a:rPr lang="en-US" sz="1400" dirty="0">
                <a:solidFill>
                  <a:srgbClr val="FFFFFF"/>
                </a:solidFill>
              </a:rPr>
              <a:t>List three things that can reduce traction</a:t>
            </a:r>
          </a:p>
          <a:p>
            <a:pPr indent="-228600" algn="l">
              <a:buFont typeface="Arial" panose="020B0604020202020204" pitchFamily="34" charset="0"/>
              <a:buChar char="•"/>
            </a:pPr>
            <a:r>
              <a:rPr lang="en-US" sz="1400" dirty="0">
                <a:solidFill>
                  <a:srgbClr val="FFFFFF"/>
                </a:solidFill>
              </a:rPr>
              <a:t>List factors that affect your car in a curve</a:t>
            </a:r>
          </a:p>
          <a:p>
            <a:pPr marL="285750" indent="-228600" algn="l">
              <a:buFont typeface="Arial" panose="020B0604020202020204" pitchFamily="34" charset="0"/>
              <a:buChar char="•"/>
            </a:pPr>
            <a:r>
              <a:rPr lang="en-US" sz="1400" dirty="0">
                <a:solidFill>
                  <a:srgbClr val="FFFFFF"/>
                </a:solidFill>
              </a:rPr>
              <a:t>Define total stopping distance</a:t>
            </a:r>
          </a:p>
          <a:p>
            <a:pPr marL="285750" indent="-228600" algn="l">
              <a:buFont typeface="Arial" panose="020B0604020202020204" pitchFamily="34" charset="0"/>
              <a:buChar char="•"/>
            </a:pPr>
            <a:r>
              <a:rPr lang="en-US" sz="1400" dirty="0">
                <a:solidFill>
                  <a:srgbClr val="FFFFFF"/>
                </a:solidFill>
              </a:rPr>
              <a:t>Explain how to use the four second rule</a:t>
            </a:r>
          </a:p>
          <a:p>
            <a:pPr marL="285750" indent="-228600" algn="l">
              <a:buFont typeface="Arial" panose="020B0604020202020204" pitchFamily="34" charset="0"/>
              <a:buChar char="•"/>
            </a:pPr>
            <a:r>
              <a:rPr lang="en-US" sz="1400" dirty="0">
                <a:solidFill>
                  <a:srgbClr val="FFFFFF"/>
                </a:solidFill>
              </a:rPr>
              <a:t>Name four factors that affect braking distance</a:t>
            </a:r>
          </a:p>
          <a:p>
            <a:pPr marL="285750" indent="-228600" algn="l">
              <a:buFont typeface="Arial" panose="020B0604020202020204" pitchFamily="34" charset="0"/>
              <a:buChar char="•"/>
            </a:pPr>
            <a:r>
              <a:rPr lang="en-US" sz="1400" dirty="0">
                <a:solidFill>
                  <a:srgbClr val="FFFFFF"/>
                </a:solidFill>
              </a:rPr>
              <a:t>List three factors that will change your vehicle’s force of impact in a collision</a:t>
            </a:r>
          </a:p>
          <a:p>
            <a:pPr marL="285750" indent="-228600" algn="l">
              <a:buFont typeface="Arial" panose="020B0604020202020204" pitchFamily="34" charset="0"/>
              <a:buChar char="•"/>
            </a:pPr>
            <a:r>
              <a:rPr lang="en-US" sz="1400" dirty="0">
                <a:solidFill>
                  <a:srgbClr val="FFFFFF"/>
                </a:solidFill>
              </a:rPr>
              <a:t>Explain the correct way to adjust safety belts</a:t>
            </a:r>
          </a:p>
          <a:p>
            <a:pPr marL="285750" indent="-228600" algn="l">
              <a:buFont typeface="Arial" panose="020B0604020202020204" pitchFamily="34" charset="0"/>
              <a:buChar char="•"/>
            </a:pPr>
            <a:r>
              <a:rPr lang="en-US" sz="1400" dirty="0">
                <a:solidFill>
                  <a:srgbClr val="FFFFFF"/>
                </a:solidFill>
              </a:rPr>
              <a:t>Describe how a driver and passengers should position themselves to benefit from air bags</a:t>
            </a:r>
          </a:p>
          <a:p>
            <a:pPr marL="285750" indent="-228600" algn="l">
              <a:buFont typeface="Arial" panose="020B0604020202020204" pitchFamily="34" charset="0"/>
              <a:buChar char="•"/>
            </a:pPr>
            <a:r>
              <a:rPr lang="en-US" sz="1400" dirty="0">
                <a:solidFill>
                  <a:srgbClr val="FFFFFF"/>
                </a:solidFill>
              </a:rPr>
              <a:t>Explain how to best position and use child safety seats.</a:t>
            </a:r>
          </a:p>
          <a:p>
            <a:pPr indent="-228600" algn="l">
              <a:buFont typeface="Arial" panose="020B0604020202020204" pitchFamily="34" charset="0"/>
              <a:buChar char="•"/>
            </a:pPr>
            <a:endParaRPr lang="en-US" sz="1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8C3DEBB2-D54E-470C-86B3-631BDDF6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45820"/>
            <a:ext cx="4565396"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847C7588-8C18-44D9-8469-ABB9865FE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795186" y="844868"/>
            <a:ext cx="6348814" cy="5167312"/>
          </a:xfrm>
          <a:custGeom>
            <a:avLst/>
            <a:gdLst>
              <a:gd name="connsiteX0" fmla="*/ 0 w 8465085"/>
              <a:gd name="connsiteY0" fmla="*/ 952 h 5167312"/>
              <a:gd name="connsiteX1" fmla="*/ 1898594 w 8465085"/>
              <a:gd name="connsiteY1" fmla="*/ 952 h 5167312"/>
              <a:gd name="connsiteX2" fmla="*/ 1898594 w 8465085"/>
              <a:gd name="connsiteY2" fmla="*/ 0 h 5167312"/>
              <a:gd name="connsiteX3" fmla="*/ 0 w 8465085"/>
              <a:gd name="connsiteY3" fmla="*/ 0 h 5167312"/>
              <a:gd name="connsiteX4" fmla="*/ 221324 w 8465085"/>
              <a:gd name="connsiteY4" fmla="*/ 5167312 h 5167312"/>
              <a:gd name="connsiteX5" fmla="*/ 7243482 w 8465085"/>
              <a:gd name="connsiteY5" fmla="*/ 5167312 h 5167312"/>
              <a:gd name="connsiteX6" fmla="*/ 8465085 w 8465085"/>
              <a:gd name="connsiteY6" fmla="*/ 5167312 h 5167312"/>
              <a:gd name="connsiteX7" fmla="*/ 8465085 w 8465085"/>
              <a:gd name="connsiteY7" fmla="*/ 0 h 5167312"/>
              <a:gd name="connsiteX8" fmla="*/ 7243482 w 8465085"/>
              <a:gd name="connsiteY8" fmla="*/ 0 h 5167312"/>
              <a:gd name="connsiteX9" fmla="*/ 2610976 w 8465085"/>
              <a:gd name="connsiteY9" fmla="*/ 0 h 5167312"/>
              <a:gd name="connsiteX10" fmla="*/ 2610976 w 8465085"/>
              <a:gd name="connsiteY10" fmla="*/ 952 h 5167312"/>
              <a:gd name="connsiteX11" fmla="*/ 2615203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0" y="952"/>
                </a:moveTo>
                <a:lnTo>
                  <a:pt x="1898594" y="952"/>
                </a:lnTo>
                <a:lnTo>
                  <a:pt x="1898594" y="0"/>
                </a:lnTo>
                <a:lnTo>
                  <a:pt x="0" y="0"/>
                </a:lnTo>
                <a:close/>
                <a:moveTo>
                  <a:pt x="221324" y="5167312"/>
                </a:moveTo>
                <a:lnTo>
                  <a:pt x="7243482" y="5167312"/>
                </a:lnTo>
                <a:lnTo>
                  <a:pt x="8465085" y="5167312"/>
                </a:lnTo>
                <a:lnTo>
                  <a:pt x="8465085" y="0"/>
                </a:lnTo>
                <a:lnTo>
                  <a:pt x="7243482" y="0"/>
                </a:lnTo>
                <a:lnTo>
                  <a:pt x="2610976" y="0"/>
                </a:lnTo>
                <a:lnTo>
                  <a:pt x="2610976" y="952"/>
                </a:lnTo>
                <a:lnTo>
                  <a:pt x="2615203"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4B52D47-F45D-FB4D-BE0F-97CD71A1ED6F}"/>
              </a:ext>
            </a:extLst>
          </p:cNvPr>
          <p:cNvSpPr/>
          <p:nvPr/>
        </p:nvSpPr>
        <p:spPr>
          <a:xfrm>
            <a:off x="628649" y="1841614"/>
            <a:ext cx="2557131" cy="317381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chemeClr val="bg1"/>
                </a:solidFill>
                <a:latin typeface="+mj-lt"/>
                <a:ea typeface="+mj-ea"/>
                <a:cs typeface="+mj-cs"/>
              </a:rPr>
              <a:t>Gravity and Energy of Motion</a:t>
            </a:r>
          </a:p>
        </p:txBody>
      </p:sp>
      <p:sp>
        <p:nvSpPr>
          <p:cNvPr id="3" name="Content Placeholder 2"/>
          <p:cNvSpPr>
            <a:spLocks noGrp="1"/>
          </p:cNvSpPr>
          <p:nvPr>
            <p:ph idx="1"/>
          </p:nvPr>
        </p:nvSpPr>
        <p:spPr>
          <a:xfrm>
            <a:off x="4572000" y="1137208"/>
            <a:ext cx="3943350" cy="4582632"/>
          </a:xfrm>
        </p:spPr>
        <p:txBody>
          <a:bodyPr vert="horz" lIns="91440" tIns="45720" rIns="91440" bIns="45720" rtlCol="0" anchor="ctr">
            <a:normAutofit/>
          </a:bodyPr>
          <a:lstStyle/>
          <a:p>
            <a:endParaRPr lang="en-US" sz="1700" dirty="0"/>
          </a:p>
          <a:p>
            <a:pPr marL="0" indent="0">
              <a:buNone/>
            </a:pPr>
            <a:r>
              <a:rPr lang="en-US" sz="1700" dirty="0"/>
              <a:t>Gravity and energy of motion are natural laws that will affect the way your vehicle performs. </a:t>
            </a:r>
          </a:p>
          <a:p>
            <a:pPr marL="0" indent="0">
              <a:buNone/>
            </a:pPr>
            <a:r>
              <a:rPr lang="en-US" sz="1700" dirty="0"/>
              <a:t>When you operate a light vehicle like a bicycle at low speeds, you can easily maintain control.</a:t>
            </a:r>
          </a:p>
          <a:p>
            <a:pPr marL="0" indent="0">
              <a:buNone/>
            </a:pPr>
            <a:r>
              <a:rPr lang="en-US" sz="1700" dirty="0"/>
              <a:t> Control can be tricky, however, when you drive a car or a light truck that weighs almost two tons.</a:t>
            </a:r>
          </a:p>
          <a:p>
            <a:pPr marL="0" indent="0">
              <a:buNone/>
            </a:pPr>
            <a:r>
              <a:rPr lang="en-US" sz="1700" dirty="0"/>
              <a:t> In emergency situations, natural laws can create forces that can work for or against you</a:t>
            </a:r>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2"/>
          <p:cNvSpPr>
            <a:spLocks noGrp="1"/>
          </p:cNvSpPr>
          <p:nvPr>
            <p:ph idx="1"/>
          </p:nvPr>
        </p:nvSpPr>
        <p:spPr>
          <a:xfrm>
            <a:off x="4956042" y="2064265"/>
            <a:ext cx="3733184" cy="3345935"/>
          </a:xfrm>
        </p:spPr>
        <p:txBody>
          <a:bodyPr anchor="ctr">
            <a:normAutofit lnSpcReduction="10000"/>
          </a:bodyPr>
          <a:lstStyle/>
          <a:p>
            <a:pPr>
              <a:buNone/>
            </a:pPr>
            <a:endParaRPr lang="en-US" sz="2000" dirty="0">
              <a:solidFill>
                <a:srgbClr val="000000"/>
              </a:solidFill>
            </a:endParaRPr>
          </a:p>
          <a:p>
            <a:pPr>
              <a:buNone/>
            </a:pPr>
            <a:r>
              <a:rPr lang="en-US" sz="2000" dirty="0">
                <a:solidFill>
                  <a:srgbClr val="000000"/>
                </a:solidFill>
              </a:rPr>
              <a:t>	When an object moves, it acquires energy. This force is called </a:t>
            </a:r>
            <a:r>
              <a:rPr lang="en-US" sz="2000" b="1" dirty="0">
                <a:solidFill>
                  <a:srgbClr val="000000"/>
                </a:solidFill>
              </a:rPr>
              <a:t>energy of motion, or kinetic energy.</a:t>
            </a:r>
            <a:r>
              <a:rPr lang="en-US" sz="2000" dirty="0">
                <a:solidFill>
                  <a:srgbClr val="000000"/>
                </a:solidFill>
              </a:rPr>
              <a:t>  </a:t>
            </a:r>
          </a:p>
          <a:p>
            <a:pPr>
              <a:buNone/>
            </a:pPr>
            <a:r>
              <a:rPr lang="en-US" sz="2000" dirty="0">
                <a:solidFill>
                  <a:srgbClr val="000000"/>
                </a:solidFill>
              </a:rPr>
              <a:t>	The faster your vehicle moves, the more energy of motion it has. </a:t>
            </a:r>
          </a:p>
          <a:p>
            <a:pPr>
              <a:buNone/>
            </a:pPr>
            <a:r>
              <a:rPr lang="en-US" sz="2000" dirty="0">
                <a:solidFill>
                  <a:srgbClr val="000000"/>
                </a:solidFill>
              </a:rPr>
              <a:t>	Energy of motion is also affected by the weight of the moving object.</a:t>
            </a:r>
            <a:endParaRPr lang="en-US" sz="2000" b="1" dirty="0">
              <a:solidFill>
                <a:srgbClr val="000000"/>
              </a:solidFill>
            </a:endParaRPr>
          </a:p>
        </p:txBody>
      </p:sp>
      <p:sp>
        <p:nvSpPr>
          <p:cNvPr id="6" name="Rectangle 5">
            <a:extLst>
              <a:ext uri="{FF2B5EF4-FFF2-40B4-BE49-F238E27FC236}">
                <a16:creationId xmlns:a16="http://schemas.microsoft.com/office/drawing/2014/main" id="{043D77B6-338E-C249-AEF2-0B60D0C3ECCA}"/>
              </a:ext>
            </a:extLst>
          </p:cNvPr>
          <p:cNvSpPr/>
          <p:nvPr/>
        </p:nvSpPr>
        <p:spPr>
          <a:xfrm>
            <a:off x="5251530" y="1186286"/>
            <a:ext cx="3142207" cy="584775"/>
          </a:xfrm>
          <a:prstGeom prst="rect">
            <a:avLst/>
          </a:prstGeom>
        </p:spPr>
        <p:txBody>
          <a:bodyPr wrap="none">
            <a:spAutoFit/>
          </a:bodyPr>
          <a:lstStyle/>
          <a:p>
            <a:pPr>
              <a:spcAft>
                <a:spcPts val="600"/>
              </a:spcAft>
              <a:buNone/>
            </a:pPr>
            <a:r>
              <a:rPr lang="en-US" sz="3200" b="1" dirty="0"/>
              <a:t>Energy of Motion</a:t>
            </a:r>
          </a:p>
        </p:txBody>
      </p:sp>
      <p:pic>
        <p:nvPicPr>
          <p:cNvPr id="8" name="Picture 7" descr="A close up of a logo&#10;&#10;Description automatically generated">
            <a:extLst>
              <a:ext uri="{FF2B5EF4-FFF2-40B4-BE49-F238E27FC236}">
                <a16:creationId xmlns:a16="http://schemas.microsoft.com/office/drawing/2014/main" id="{48ADE5C0-70BA-1340-8C70-DCCFECFF0F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4774" y="1981200"/>
            <a:ext cx="3124480" cy="3146028"/>
          </a:xfrm>
          <a:prstGeom prst="rect">
            <a:avLst/>
          </a:prstGeom>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113F57C3-6084-9A49-BD89-D7B4AA274D4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031" r="18410" b="-2"/>
          <a:stretch/>
        </p:blipFill>
        <p:spPr>
          <a:xfrm>
            <a:off x="2819399" y="1"/>
            <a:ext cx="6324601" cy="6858000"/>
          </a:xfrm>
          <a:prstGeom prst="rect">
            <a:avLst/>
          </a:prstGeom>
        </p:spPr>
      </p:pic>
      <p:pic>
        <p:nvPicPr>
          <p:cNvPr id="10" name="Picture 9">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25000"/>
          <a:stretch/>
        </p:blipFill>
        <p:spPr>
          <a:xfrm flipH="1">
            <a:off x="-1" y="1"/>
            <a:ext cx="9143999" cy="6858000"/>
          </a:xfrm>
          <a:prstGeom prst="rect">
            <a:avLst/>
          </a:prstGeom>
        </p:spPr>
      </p:pic>
      <p:sp>
        <p:nvSpPr>
          <p:cNvPr id="3" name="Content Placeholder 2"/>
          <p:cNvSpPr>
            <a:spLocks noGrp="1"/>
          </p:cNvSpPr>
          <p:nvPr>
            <p:ph idx="1"/>
          </p:nvPr>
        </p:nvSpPr>
        <p:spPr>
          <a:xfrm>
            <a:off x="445006" y="1981200"/>
            <a:ext cx="2362199" cy="4724401"/>
          </a:xfrm>
        </p:spPr>
        <p:txBody>
          <a:bodyPr anchor="b">
            <a:normAutofit/>
          </a:bodyPr>
          <a:lstStyle/>
          <a:p>
            <a:pPr>
              <a:buNone/>
            </a:pPr>
            <a:r>
              <a:rPr lang="en-US" sz="1800" dirty="0">
                <a:solidFill>
                  <a:srgbClr val="000000"/>
                </a:solidFill>
              </a:rPr>
              <a:t>	Many people believe their steering wheel, brake pedal, and accelerator control their vehicle. Your four tires, and their footprints that touch the road, are the first and one of the most important parts to the control system.</a:t>
            </a:r>
          </a:p>
          <a:p>
            <a:pPr>
              <a:buNone/>
            </a:pPr>
            <a:endParaRPr lang="en-US" sz="1800" dirty="0">
              <a:solidFill>
                <a:srgbClr val="000000"/>
              </a:solidFill>
            </a:endParaRPr>
          </a:p>
          <a:p>
            <a:pPr>
              <a:buNone/>
            </a:pPr>
            <a:endParaRPr lang="en-US" sz="1800" dirty="0">
              <a:solidFill>
                <a:srgbClr val="000000"/>
              </a:solidFill>
            </a:endParaRPr>
          </a:p>
          <a:p>
            <a:pPr>
              <a:buNone/>
            </a:pPr>
            <a:endParaRPr lang="en-US" sz="1800" dirty="0">
              <a:solidFill>
                <a:srgbClr val="000000"/>
              </a:solidFill>
            </a:endParaRPr>
          </a:p>
          <a:p>
            <a:pPr>
              <a:buNone/>
            </a:pPr>
            <a:endParaRPr lang="en-US" sz="2000" dirty="0">
              <a:solidFill>
                <a:srgbClr val="000000"/>
              </a:solidFill>
            </a:endParaRPr>
          </a:p>
        </p:txBody>
      </p:sp>
      <p:sp>
        <p:nvSpPr>
          <p:cNvPr id="2" name="Rectangle 1">
            <a:extLst>
              <a:ext uri="{FF2B5EF4-FFF2-40B4-BE49-F238E27FC236}">
                <a16:creationId xmlns:a16="http://schemas.microsoft.com/office/drawing/2014/main" id="{C0E924B6-E6A1-3F4F-9ED9-FAFA66635A58}"/>
              </a:ext>
            </a:extLst>
          </p:cNvPr>
          <p:cNvSpPr/>
          <p:nvPr/>
        </p:nvSpPr>
        <p:spPr>
          <a:xfrm>
            <a:off x="533400" y="645468"/>
            <a:ext cx="2803909" cy="461665"/>
          </a:xfrm>
          <a:prstGeom prst="rect">
            <a:avLst/>
          </a:prstGeom>
        </p:spPr>
        <p:txBody>
          <a:bodyPr wrap="none">
            <a:spAutoFit/>
          </a:bodyPr>
          <a:lstStyle/>
          <a:p>
            <a:pPr>
              <a:spcAft>
                <a:spcPts val="600"/>
              </a:spcAft>
              <a:buNone/>
            </a:pPr>
            <a:r>
              <a:rPr lang="en-US" sz="2400" b="1" dirty="0"/>
              <a:t>Friction and Traction</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a:buNone/>
            </a:pPr>
            <a:r>
              <a:rPr lang="en-US" sz="2100" dirty="0"/>
              <a:t>	Is the force that keeps each tire from sliding on the road.</a:t>
            </a:r>
          </a:p>
          <a:p>
            <a:pPr>
              <a:buNone/>
            </a:pPr>
            <a:endParaRPr lang="en-US" sz="2100" dirty="0"/>
          </a:p>
          <a:p>
            <a:pPr>
              <a:buNone/>
            </a:pPr>
            <a:r>
              <a:rPr lang="en-US" sz="2100" dirty="0"/>
              <a:t>	The friction created by the tire on the road is called Traction.</a:t>
            </a:r>
          </a:p>
        </p:txBody>
      </p:sp>
      <p:sp>
        <p:nvSpPr>
          <p:cNvPr id="2" name="Rectangle 1">
            <a:extLst>
              <a:ext uri="{FF2B5EF4-FFF2-40B4-BE49-F238E27FC236}">
                <a16:creationId xmlns:a16="http://schemas.microsoft.com/office/drawing/2014/main" id="{1ABEAF65-363D-E548-AD2E-F9B818B749B7}"/>
              </a:ext>
            </a:extLst>
          </p:cNvPr>
          <p:cNvSpPr/>
          <p:nvPr/>
        </p:nvSpPr>
        <p:spPr>
          <a:xfrm>
            <a:off x="1292009" y="2590800"/>
            <a:ext cx="1414170" cy="523220"/>
          </a:xfrm>
          <a:prstGeom prst="rect">
            <a:avLst/>
          </a:prstGeom>
        </p:spPr>
        <p:txBody>
          <a:bodyPr wrap="none">
            <a:spAutoFit/>
          </a:bodyPr>
          <a:lstStyle/>
          <a:p>
            <a:pPr>
              <a:buNone/>
            </a:pPr>
            <a:r>
              <a:rPr lang="en-US" sz="2800" b="1" dirty="0"/>
              <a:t>Friction:</a:t>
            </a:r>
          </a:p>
        </p:txBody>
      </p:sp>
      <p:sp>
        <p:nvSpPr>
          <p:cNvPr id="4" name="Rectangle 3">
            <a:extLst>
              <a:ext uri="{FF2B5EF4-FFF2-40B4-BE49-F238E27FC236}">
                <a16:creationId xmlns:a16="http://schemas.microsoft.com/office/drawing/2014/main" id="{0AE7B78B-032F-2D4F-98F8-53446AE380E2}"/>
              </a:ext>
            </a:extLst>
          </p:cNvPr>
          <p:cNvSpPr/>
          <p:nvPr/>
        </p:nvSpPr>
        <p:spPr>
          <a:xfrm>
            <a:off x="1269470" y="3534633"/>
            <a:ext cx="1490473" cy="523220"/>
          </a:xfrm>
          <a:prstGeom prst="rect">
            <a:avLst/>
          </a:prstGeom>
        </p:spPr>
        <p:txBody>
          <a:bodyPr wrap="none">
            <a:spAutoFit/>
          </a:bodyPr>
          <a:lstStyle/>
          <a:p>
            <a:pPr>
              <a:buNone/>
            </a:pPr>
            <a:r>
              <a:rPr lang="en-US" sz="2800" b="1" dirty="0"/>
              <a:t>Traction:</a:t>
            </a:r>
          </a:p>
        </p:txBody>
      </p:sp>
    </p:spTree>
  </p:cSld>
  <p:clrMapOvr>
    <a:masterClrMapping/>
  </p:clrMapOvr>
  <p:transition spd="slow">
    <p:strips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555C-4B4C-AA4C-8EAB-BEA444253ADE}"/>
              </a:ext>
            </a:extLst>
          </p:cNvPr>
          <p:cNvSpPr/>
          <p:nvPr/>
        </p:nvSpPr>
        <p:spPr>
          <a:xfrm>
            <a:off x="6353569" y="1110882"/>
            <a:ext cx="1356028" cy="474247"/>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3200" b="1" kern="1200" dirty="0">
                <a:solidFill>
                  <a:schemeClr val="tx1"/>
                </a:solidFill>
                <a:latin typeface="+mj-lt"/>
                <a:ea typeface="+mj-ea"/>
                <a:cs typeface="+mj-cs"/>
              </a:rPr>
              <a:t>Tires</a:t>
            </a:r>
          </a:p>
        </p:txBody>
      </p:sp>
      <p:pic>
        <p:nvPicPr>
          <p:cNvPr id="8" name="Picture 7" descr="A picture containing cup, sitting, white, dark&#10;&#10;Description automatically generated">
            <a:extLst>
              <a:ext uri="{FF2B5EF4-FFF2-40B4-BE49-F238E27FC236}">
                <a16:creationId xmlns:a16="http://schemas.microsoft.com/office/drawing/2014/main" id="{F1B42A7C-88A5-7E47-A9F6-8795F74B17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6355" y="1160733"/>
            <a:ext cx="5054635" cy="4536534"/>
          </a:xfrm>
          <a:prstGeom prst="rect">
            <a:avLst/>
          </a:prstGeom>
        </p:spPr>
      </p:pic>
      <p:sp>
        <p:nvSpPr>
          <p:cNvPr id="3" name="Content Placeholder 2"/>
          <p:cNvSpPr>
            <a:spLocks noGrp="1"/>
          </p:cNvSpPr>
          <p:nvPr>
            <p:ph idx="1"/>
          </p:nvPr>
        </p:nvSpPr>
        <p:spPr>
          <a:xfrm>
            <a:off x="6353569" y="1621705"/>
            <a:ext cx="2289779" cy="2588116"/>
          </a:xfrm>
        </p:spPr>
        <p:txBody>
          <a:bodyPr vert="horz" lIns="91440" tIns="45720" rIns="91440" bIns="45720" rtlCol="0">
            <a:normAutofit/>
          </a:bodyPr>
          <a:lstStyle/>
          <a:p>
            <a:pPr marL="0" indent="0">
              <a:buNone/>
            </a:pPr>
            <a:endParaRPr lang="en-US" sz="1600" dirty="0"/>
          </a:p>
          <a:p>
            <a:pPr marL="0" indent="0">
              <a:buNone/>
            </a:pPr>
            <a:r>
              <a:rPr lang="en-US" sz="1600" dirty="0"/>
              <a:t>Tires make a difference in the way your vehicle performs. The simple mistake of driving with low pressure in your tires can mean the difference between avoiding a collision or hitting something.</a:t>
            </a:r>
          </a:p>
        </p:txBody>
      </p:sp>
      <p:sp>
        <p:nvSpPr>
          <p:cNvPr id="78" name="Freeform: Shape 77">
            <a:extLst>
              <a:ext uri="{FF2B5EF4-FFF2-40B4-BE49-F238E27FC236}">
                <a16:creationId xmlns:a16="http://schemas.microsoft.com/office/drawing/2014/main" id="{43573EFB-E773-46FC-B866-B57ED2E3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569741"/>
          </a:xfrm>
          <a:custGeom>
            <a:avLst/>
            <a:gdLst>
              <a:gd name="connsiteX0" fmla="*/ 2296028 w 2296028"/>
              <a:gd name="connsiteY0" fmla="*/ 3569741 h 3569741"/>
              <a:gd name="connsiteX1" fmla="*/ 459 w 2296028"/>
              <a:gd name="connsiteY1" fmla="*/ 3569741 h 3569741"/>
              <a:gd name="connsiteX2" fmla="*/ 0 w 2296028"/>
              <a:gd name="connsiteY2" fmla="*/ 3248180 h 3569741"/>
              <a:gd name="connsiteX3" fmla="*/ 2011607 w 2296028"/>
              <a:gd name="connsiteY3" fmla="*/ 3249283 h 3569741"/>
              <a:gd name="connsiteX4" fmla="*/ 2011607 w 2296028"/>
              <a:gd name="connsiteY4" fmla="*/ 0 h 3569741"/>
              <a:gd name="connsiteX5" fmla="*/ 2296028 w 2296028"/>
              <a:gd name="connsiteY5" fmla="*/ 0 h 356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6028" h="3569741">
                <a:moveTo>
                  <a:pt x="2296028" y="3569741"/>
                </a:moveTo>
                <a:lnTo>
                  <a:pt x="459" y="3569741"/>
                </a:lnTo>
                <a:cubicBezTo>
                  <a:pt x="-459" y="3458756"/>
                  <a:pt x="918" y="3359164"/>
                  <a:pt x="0" y="3248180"/>
                </a:cubicBezTo>
                <a:lnTo>
                  <a:pt x="2011607" y="3249283"/>
                </a:lnTo>
                <a:lnTo>
                  <a:pt x="2011607" y="0"/>
                </a:lnTo>
                <a:lnTo>
                  <a:pt x="2296028" y="0"/>
                </a:lnTo>
                <a:close/>
              </a:path>
            </a:pathLst>
          </a:custGeom>
          <a:solidFill>
            <a:srgbClr val="4C4C4C"/>
          </a:solidFill>
          <a:ln w="0">
            <a:noFill/>
            <a:prstDash val="solid"/>
            <a:round/>
            <a:headEnd/>
            <a:tailEnd/>
          </a:ln>
        </p:spPr>
      </p:sp>
    </p:spTree>
  </p:cSld>
  <p:clrMapOvr>
    <a:masterClrMapping/>
  </p:clrMapOvr>
  <p:transition spd="slow">
    <p:strips dir="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ar parked on a city street filled with lots of traffic&#10;&#10;Description automatically generated">
            <a:extLst>
              <a:ext uri="{FF2B5EF4-FFF2-40B4-BE49-F238E27FC236}">
                <a16:creationId xmlns:a16="http://schemas.microsoft.com/office/drawing/2014/main" id="{B4A0D3E9-5EF9-9745-AE9A-38DB9D9B7DF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130" b="9728"/>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752850"/>
            <a:ext cx="5614060" cy="2452687"/>
          </a:xfrm>
        </p:spPr>
        <p:txBody>
          <a:bodyPr vert="horz" lIns="91440" tIns="45720" rIns="91440" bIns="45720" rtlCol="0" anchor="ctr">
            <a:normAutofit/>
          </a:bodyPr>
          <a:lstStyle/>
          <a:p>
            <a:pPr marL="0" indent="0">
              <a:buNone/>
            </a:pPr>
            <a:r>
              <a:rPr lang="en-US" sz="1600" dirty="0"/>
              <a:t>Collisions can be violent. If you have ever seen a sever traffic collision, you know that collisions happen with blinding speed usually in less time than it takes to blink your eye.</a:t>
            </a:r>
          </a:p>
        </p:txBody>
      </p:sp>
      <p:sp>
        <p:nvSpPr>
          <p:cNvPr id="6" name="Rectangle 5">
            <a:extLst>
              <a:ext uri="{FF2B5EF4-FFF2-40B4-BE49-F238E27FC236}">
                <a16:creationId xmlns:a16="http://schemas.microsoft.com/office/drawing/2014/main" id="{ADFEA7EF-7915-184B-86BD-1E5AB1EB7000}"/>
              </a:ext>
            </a:extLst>
          </p:cNvPr>
          <p:cNvSpPr/>
          <p:nvPr/>
        </p:nvSpPr>
        <p:spPr>
          <a:xfrm>
            <a:off x="360759" y="3752849"/>
            <a:ext cx="2468166" cy="245268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a:latin typeface="+mj-lt"/>
                <a:ea typeface="+mj-ea"/>
                <a:cs typeface="+mj-cs"/>
              </a:rPr>
              <a:t>Controlling Force of Impact</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in a car&#10;&#10;Description automatically generated">
            <a:extLst>
              <a:ext uri="{FF2B5EF4-FFF2-40B4-BE49-F238E27FC236}">
                <a16:creationId xmlns:a16="http://schemas.microsoft.com/office/drawing/2014/main" id="{0B4D934D-F8A0-2E47-A53F-D88B20A8D22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09" r="757" b="-1"/>
          <a:stretch/>
        </p:blipFill>
        <p:spPr>
          <a:xfrm>
            <a:off x="-1" y="10"/>
            <a:ext cx="9144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0421" y="4277679"/>
            <a:ext cx="3444766" cy="1964879"/>
          </a:xfrm>
        </p:spPr>
        <p:txBody>
          <a:bodyPr anchor="ctr">
            <a:normAutofit fontScale="92500" lnSpcReduction="10000"/>
          </a:bodyPr>
          <a:lstStyle/>
          <a:p>
            <a:pPr>
              <a:buNone/>
            </a:pPr>
            <a:r>
              <a:rPr lang="en-US" sz="1600" dirty="0"/>
              <a:t>	In a violent collision, vehicle occupants need all the protection they can get. If they are not protected, they will be thrown against the vehicle’s interior in a second collision or ejected from the vehicle..</a:t>
            </a:r>
          </a:p>
          <a:p>
            <a:pPr>
              <a:buNone/>
            </a:pPr>
            <a:r>
              <a:rPr lang="en-US" sz="1600" dirty="0"/>
              <a:t>	The force with which a moving object hits another object is called </a:t>
            </a:r>
            <a:r>
              <a:rPr lang="en-US" sz="1600" b="1" dirty="0"/>
              <a:t>force of impact.</a:t>
            </a:r>
          </a:p>
        </p:txBody>
      </p:sp>
      <p:sp>
        <p:nvSpPr>
          <p:cNvPr id="2" name="Rectangle 1">
            <a:extLst>
              <a:ext uri="{FF2B5EF4-FFF2-40B4-BE49-F238E27FC236}">
                <a16:creationId xmlns:a16="http://schemas.microsoft.com/office/drawing/2014/main" id="{2EF6968B-920A-BE41-B12E-48D2C92EBBE9}"/>
              </a:ext>
            </a:extLst>
          </p:cNvPr>
          <p:cNvSpPr/>
          <p:nvPr/>
        </p:nvSpPr>
        <p:spPr>
          <a:xfrm>
            <a:off x="430421" y="3429000"/>
            <a:ext cx="3154069" cy="646331"/>
          </a:xfrm>
          <a:prstGeom prst="rect">
            <a:avLst/>
          </a:prstGeom>
        </p:spPr>
        <p:txBody>
          <a:bodyPr wrap="none">
            <a:spAutoFit/>
          </a:bodyPr>
          <a:lstStyle/>
          <a:p>
            <a:pPr>
              <a:spcAft>
                <a:spcPts val="600"/>
              </a:spcAft>
              <a:buNone/>
            </a:pPr>
            <a:r>
              <a:rPr lang="en-US" sz="3600" b="1" dirty="0"/>
              <a:t>Force of Impact</a:t>
            </a:r>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964</Words>
  <Application>Microsoft Macintosh PowerPoint</Application>
  <PresentationFormat>On-screen Show (4:3)</PresentationFormat>
  <Paragraphs>90</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Day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factors determine how hard something will hit another object: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 Image Lehi</dc:creator>
  <cp:lastModifiedBy>Pro Image Lehi</cp:lastModifiedBy>
  <cp:revision>1</cp:revision>
  <dcterms:created xsi:type="dcterms:W3CDTF">2020-01-30T17:34:32Z</dcterms:created>
  <dcterms:modified xsi:type="dcterms:W3CDTF">2020-01-30T17:37:32Z</dcterms:modified>
</cp:coreProperties>
</file>